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2.xml" ContentType="application/vnd.openxmlformats-officedocument.drawingml.chartshape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4.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4" r:id="rId1"/>
  </p:sldMasterIdLst>
  <p:notesMasterIdLst>
    <p:notesMasterId r:id="rId61"/>
  </p:notesMasterIdLst>
  <p:sldIdLst>
    <p:sldId id="631" r:id="rId2"/>
    <p:sldId id="988" r:id="rId3"/>
    <p:sldId id="949" r:id="rId4"/>
    <p:sldId id="950" r:id="rId5"/>
    <p:sldId id="1006" r:id="rId6"/>
    <p:sldId id="928" r:id="rId7"/>
    <p:sldId id="951" r:id="rId8"/>
    <p:sldId id="956" r:id="rId9"/>
    <p:sldId id="967" r:id="rId10"/>
    <p:sldId id="989" r:id="rId11"/>
    <p:sldId id="954" r:id="rId12"/>
    <p:sldId id="1007" r:id="rId13"/>
    <p:sldId id="960" r:id="rId14"/>
    <p:sldId id="1008" r:id="rId15"/>
    <p:sldId id="1017" r:id="rId16"/>
    <p:sldId id="1009" r:id="rId17"/>
    <p:sldId id="1010" r:id="rId18"/>
    <p:sldId id="1011" r:id="rId19"/>
    <p:sldId id="1012" r:id="rId20"/>
    <p:sldId id="1013" r:id="rId21"/>
    <p:sldId id="1014" r:id="rId22"/>
    <p:sldId id="1015" r:id="rId23"/>
    <p:sldId id="1016" r:id="rId24"/>
    <p:sldId id="963" r:id="rId25"/>
    <p:sldId id="962" r:id="rId26"/>
    <p:sldId id="964" r:id="rId27"/>
    <p:sldId id="990" r:id="rId28"/>
    <p:sldId id="965" r:id="rId29"/>
    <p:sldId id="975" r:id="rId30"/>
    <p:sldId id="966" r:id="rId31"/>
    <p:sldId id="976" r:id="rId32"/>
    <p:sldId id="968" r:id="rId33"/>
    <p:sldId id="971" r:id="rId34"/>
    <p:sldId id="977" r:id="rId35"/>
    <p:sldId id="978" r:id="rId36"/>
    <p:sldId id="979" r:id="rId37"/>
    <p:sldId id="980" r:id="rId38"/>
    <p:sldId id="981" r:id="rId39"/>
    <p:sldId id="982" r:id="rId40"/>
    <p:sldId id="991" r:id="rId41"/>
    <p:sldId id="995" r:id="rId42"/>
    <p:sldId id="992" r:id="rId43"/>
    <p:sldId id="996" r:id="rId44"/>
    <p:sldId id="993" r:id="rId45"/>
    <p:sldId id="997" r:id="rId46"/>
    <p:sldId id="998" r:id="rId47"/>
    <p:sldId id="257" r:id="rId48"/>
    <p:sldId id="258" r:id="rId49"/>
    <p:sldId id="994" r:id="rId50"/>
    <p:sldId id="1019" r:id="rId51"/>
    <p:sldId id="1000" r:id="rId52"/>
    <p:sldId id="1021" r:id="rId53"/>
    <p:sldId id="1002" r:id="rId54"/>
    <p:sldId id="974" r:id="rId55"/>
    <p:sldId id="984" r:id="rId56"/>
    <p:sldId id="986" r:id="rId57"/>
    <p:sldId id="1022" r:id="rId58"/>
    <p:sldId id="805" r:id="rId59"/>
    <p:sldId id="1023" r:id="rId6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itts, Katherine (GSFC-416.0)[Science and Technology Corp]" initials="PK(aTC" lastIdx="14" clrIdx="0">
    <p:extLst>
      <p:ext uri="{19B8F6BF-5375-455C-9EA6-DF929625EA0E}">
        <p15:presenceInfo xmlns:p15="http://schemas.microsoft.com/office/powerpoint/2012/main" userId="S-1-5-21-330711430-3775241029-4075259233-895818" providerId="AD"/>
      </p:ext>
    </p:extLst>
  </p:cmAuthor>
  <p:cmAuthor id="2" name="Xiangqian Wu" initials="XW" lastIdx="16" clrIdx="1">
    <p:extLst>
      <p:ext uri="{19B8F6BF-5375-455C-9EA6-DF929625EA0E}">
        <p15:presenceInfo xmlns:p15="http://schemas.microsoft.com/office/powerpoint/2012/main" userId="S-1-5-21-3006950946-1794026527-731168022-531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CCFF99"/>
    <a:srgbClr val="FF7C80"/>
    <a:srgbClr val="33CC33"/>
    <a:srgbClr val="009900"/>
    <a:srgbClr val="99FF66"/>
    <a:srgbClr val="CCFF66"/>
    <a:srgbClr val="99FF33"/>
    <a:srgbClr val="FF6699"/>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7" autoAdjust="0"/>
    <p:restoredTop sz="91622" autoAdjust="0"/>
  </p:normalViewPr>
  <p:slideViewPr>
    <p:cSldViewPr>
      <p:cViewPr varScale="1">
        <p:scale>
          <a:sx n="101" d="100"/>
          <a:sy n="101" d="100"/>
        </p:scale>
        <p:origin x="204" y="108"/>
      </p:cViewPr>
      <p:guideLst/>
    </p:cSldViewPr>
  </p:slideViewPr>
  <p:outlineViewPr>
    <p:cViewPr>
      <p:scale>
        <a:sx n="33" d="100"/>
        <a:sy n="33" d="100"/>
      </p:scale>
      <p:origin x="0" y="-7206"/>
    </p:cViewPr>
  </p:outlineViewPr>
  <p:notesTextViewPr>
    <p:cViewPr>
      <p:scale>
        <a:sx n="1" d="1"/>
        <a:sy n="1" d="1"/>
      </p:scale>
      <p:origin x="0" y="0"/>
    </p:cViewPr>
  </p:notesTextViewPr>
  <p:sorterViewPr>
    <p:cViewPr varScale="1">
      <p:scale>
        <a:sx n="100" d="100"/>
        <a:sy n="100" d="100"/>
      </p:scale>
      <p:origin x="0" y="-44646"/>
    </p:cViewPr>
  </p:sorterViewPr>
  <p:notesViewPr>
    <p:cSldViewPr>
      <p:cViewPr varScale="1">
        <p:scale>
          <a:sx n="82" d="100"/>
          <a:sy n="82" d="100"/>
        </p:scale>
        <p:origin x="3156" y="90"/>
      </p:cViewPr>
      <p:guideLst/>
    </p:cSldViewPr>
  </p:notes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oleObject" Target="file:///C:\Users\xiangqiam.wu\Documents\5%20ABI\53%20Post-Launch\GOES-18\15%20Reviews\Provisional\G18_ABI_Performance_Summary_2022-July-27.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xiangqiam.wu\Documents\5%20ABI\53%20Post-Launch\GOES-18\15%20Reviews\Provisional\G18_ABI_Performance_Summary_2022-July-27.xlsx" TargetMode="External"/><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oleObject" Target="file:///C:\Users\xiangqiam.wu\Documents\5%20ABI\53%20Post-Launch\GOES-18\15%20Reviews\Provisional\G18_ABI_Performance_Summary_2022-July-27.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oleObject" Target="file:///C:\Users\xiangqiam.wu\Documents\5%20ABI\53%20Post-Launch\GOES-18\15%20Reviews\Provisional\G18_ABI_Performance_Summary_2022-July-27.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xiangqiam.wu\Documents\5%20ABI\53%20Post-Launch\GOES-18\15%20Reviews\Provisional\G18_ABI_Performance_Summary_2022-July-27.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2.xml"/></Relationships>
</file>

<file path=ppt/charts/_rels/chart5.xml.rels><?xml version="1.0" encoding="UTF-8" standalone="yes"?>
<Relationships xmlns="http://schemas.openxmlformats.org/package/2006/relationships"><Relationship Id="rId3" Type="http://schemas.openxmlformats.org/officeDocument/2006/relationships/oleObject" Target="file:///C:\Users\xiangqiam.wu\Documents\5%20ABI\53%20Post-Launch\GOES-18\15%20Reviews\G18_ABI_Performance_Summary_2022-July-27.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xiangqiam.wu\Documents\5%20ABI\53%20Post-Launch\GOES-18\15%20Reviews\Provisional\G18_ABI_Performance_Summary_2022-July-27.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xiangqiam.wu\Documents\5%20ABI\53%20Post-Launch\GOES-18\15%20Reviews\Provisional\G18_ABI_Performance_Summary_2022-July-27.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xiangqiam.wu\Documents\5%20ABI\53%20Post-Launch\GOES-18\15%20Reviews\Provisional\G18_ABI_Performance_Summary_2022-July-27.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xiangqiam.wu\Documents\5%20ABI\53%20Post-Launch\GOES-18\15%20Reviews\Provisional\G18_ABI_Performance_Summary_2022-July-27.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GOES-</a:t>
            </a:r>
            <a:r>
              <a:rPr lang="en-US" b="1" dirty="0">
                <a:solidFill>
                  <a:srgbClr val="FFC000"/>
                </a:solidFill>
              </a:rPr>
              <a:t>16</a:t>
            </a:r>
            <a:r>
              <a:rPr lang="en-US" dirty="0"/>
              <a:t>/</a:t>
            </a:r>
            <a:r>
              <a:rPr lang="en-US" b="1" dirty="0">
                <a:solidFill>
                  <a:srgbClr val="C00000"/>
                </a:solidFill>
              </a:rPr>
              <a:t>17</a:t>
            </a:r>
            <a:r>
              <a:rPr lang="en-US" dirty="0"/>
              <a:t>/</a:t>
            </a:r>
            <a:r>
              <a:rPr lang="en-US" b="1" dirty="0">
                <a:solidFill>
                  <a:srgbClr val="0070C0"/>
                </a:solidFill>
              </a:rPr>
              <a:t>18</a:t>
            </a:r>
            <a:r>
              <a:rPr lang="en-US" dirty="0"/>
              <a:t> ABI VNIR SNR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'2a Noise'!$C$3</c:f>
              <c:strCache>
                <c:ptCount val="1"/>
                <c:pt idx="0">
                  <c:v>MRD</c:v>
                </c:pt>
              </c:strCache>
            </c:strRef>
          </c:tx>
          <c:spPr>
            <a:solidFill>
              <a:srgbClr val="92D050"/>
            </a:solidFill>
            <a:ln>
              <a:noFill/>
            </a:ln>
            <a:effectLst/>
          </c:spPr>
          <c:invertIfNegative val="0"/>
          <c:cat>
            <c:strRef>
              <c:f>'2a Noise'!$B$4:$B$11</c:f>
              <c:strCache>
                <c:ptCount val="8"/>
                <c:pt idx="0">
                  <c:v>0.47</c:v>
                </c:pt>
                <c:pt idx="1">
                  <c:v>0.64</c:v>
                </c:pt>
                <c:pt idx="2">
                  <c:v>0.64 99%</c:v>
                </c:pt>
                <c:pt idx="3">
                  <c:v>0.64 Low*10</c:v>
                </c:pt>
                <c:pt idx="4">
                  <c:v>0.86</c:v>
                </c:pt>
                <c:pt idx="5">
                  <c:v>1.38</c:v>
                </c:pt>
                <c:pt idx="6">
                  <c:v>1.61</c:v>
                </c:pt>
                <c:pt idx="7">
                  <c:v>2.25</c:v>
                </c:pt>
              </c:strCache>
            </c:strRef>
          </c:cat>
          <c:val>
            <c:numRef>
              <c:f>'2a Noise'!$C$4:$C$11</c:f>
              <c:numCache>
                <c:formatCode>General</c:formatCode>
                <c:ptCount val="8"/>
                <c:pt idx="0">
                  <c:v>300</c:v>
                </c:pt>
                <c:pt idx="1">
                  <c:v>150</c:v>
                </c:pt>
                <c:pt idx="2">
                  <c:v>300</c:v>
                </c:pt>
                <c:pt idx="3">
                  <c:v>200</c:v>
                </c:pt>
                <c:pt idx="4">
                  <c:v>300</c:v>
                </c:pt>
                <c:pt idx="5">
                  <c:v>300</c:v>
                </c:pt>
                <c:pt idx="6" formatCode="0">
                  <c:v>300</c:v>
                </c:pt>
                <c:pt idx="7" formatCode="0">
                  <c:v>300</c:v>
                </c:pt>
              </c:numCache>
            </c:numRef>
          </c:val>
          <c:extLst>
            <c:ext xmlns:c16="http://schemas.microsoft.com/office/drawing/2014/chart" uri="{C3380CC4-5D6E-409C-BE32-E72D297353CC}">
              <c16:uniqueId val="{00000000-6A1C-4228-87DD-6FDD4F79599D}"/>
            </c:ext>
          </c:extLst>
        </c:ser>
        <c:ser>
          <c:idx val="1"/>
          <c:order val="1"/>
          <c:tx>
            <c:strRef>
              <c:f>'2a Noise'!$D$3</c:f>
              <c:strCache>
                <c:ptCount val="1"/>
                <c:pt idx="0">
                  <c:v>Baseline</c:v>
                </c:pt>
              </c:strCache>
            </c:strRef>
          </c:tx>
          <c:spPr>
            <a:solidFill>
              <a:schemeClr val="bg1">
                <a:lumMod val="65000"/>
              </a:schemeClr>
            </a:solidFill>
            <a:ln>
              <a:noFill/>
            </a:ln>
            <a:effectLst/>
          </c:spPr>
          <c:invertIfNegative val="0"/>
          <c:cat>
            <c:strRef>
              <c:f>'2a Noise'!$B$4:$B$11</c:f>
              <c:strCache>
                <c:ptCount val="8"/>
                <c:pt idx="0">
                  <c:v>0.47</c:v>
                </c:pt>
                <c:pt idx="1">
                  <c:v>0.64</c:v>
                </c:pt>
                <c:pt idx="2">
                  <c:v>0.64 99%</c:v>
                </c:pt>
                <c:pt idx="3">
                  <c:v>0.64 Low*10</c:v>
                </c:pt>
                <c:pt idx="4">
                  <c:v>0.86</c:v>
                </c:pt>
                <c:pt idx="5">
                  <c:v>1.38</c:v>
                </c:pt>
                <c:pt idx="6">
                  <c:v>1.61</c:v>
                </c:pt>
                <c:pt idx="7">
                  <c:v>2.25</c:v>
                </c:pt>
              </c:strCache>
            </c:strRef>
          </c:cat>
          <c:val>
            <c:numRef>
              <c:f>'2a Noise'!$D$4:$D$11</c:f>
              <c:numCache>
                <c:formatCode>General</c:formatCode>
                <c:ptCount val="8"/>
                <c:pt idx="0">
                  <c:v>349</c:v>
                </c:pt>
                <c:pt idx="1">
                  <c:v>247</c:v>
                </c:pt>
                <c:pt idx="2">
                  <c:v>311</c:v>
                </c:pt>
                <c:pt idx="3">
                  <c:v>442</c:v>
                </c:pt>
                <c:pt idx="4">
                  <c:v>470</c:v>
                </c:pt>
                <c:pt idx="5">
                  <c:v>937</c:v>
                </c:pt>
                <c:pt idx="6" formatCode="0">
                  <c:v>564</c:v>
                </c:pt>
                <c:pt idx="7" formatCode="0">
                  <c:v>1008</c:v>
                </c:pt>
              </c:numCache>
            </c:numRef>
          </c:val>
          <c:extLst>
            <c:ext xmlns:c16="http://schemas.microsoft.com/office/drawing/2014/chart" uri="{C3380CC4-5D6E-409C-BE32-E72D297353CC}">
              <c16:uniqueId val="{00000001-6A1C-4228-87DD-6FDD4F79599D}"/>
            </c:ext>
          </c:extLst>
        </c:ser>
        <c:ser>
          <c:idx val="4"/>
          <c:order val="4"/>
          <c:tx>
            <c:strRef>
              <c:f>'2a Noise'!$G$3</c:f>
              <c:strCache>
                <c:ptCount val="1"/>
                <c:pt idx="0">
                  <c:v>G16 Full Min</c:v>
                </c:pt>
              </c:strCache>
            </c:strRef>
          </c:tx>
          <c:spPr>
            <a:solidFill>
              <a:srgbClr val="FFC000"/>
            </a:solidFill>
            <a:ln>
              <a:noFill/>
            </a:ln>
            <a:effectLst/>
          </c:spPr>
          <c:invertIfNegative val="0"/>
          <c:cat>
            <c:strRef>
              <c:f>'2a Noise'!$B$4:$B$11</c:f>
              <c:strCache>
                <c:ptCount val="8"/>
                <c:pt idx="0">
                  <c:v>0.47</c:v>
                </c:pt>
                <c:pt idx="1">
                  <c:v>0.64</c:v>
                </c:pt>
                <c:pt idx="2">
                  <c:v>0.64 99%</c:v>
                </c:pt>
                <c:pt idx="3">
                  <c:v>0.64 Low*10</c:v>
                </c:pt>
                <c:pt idx="4">
                  <c:v>0.86</c:v>
                </c:pt>
                <c:pt idx="5">
                  <c:v>1.38</c:v>
                </c:pt>
                <c:pt idx="6">
                  <c:v>1.61</c:v>
                </c:pt>
                <c:pt idx="7">
                  <c:v>2.25</c:v>
                </c:pt>
              </c:strCache>
            </c:strRef>
          </c:cat>
          <c:val>
            <c:numRef>
              <c:f>'2a Noise'!$G$4:$G$11</c:f>
              <c:numCache>
                <c:formatCode>0</c:formatCode>
                <c:ptCount val="8"/>
                <c:pt idx="0">
                  <c:v>531.54999999999995</c:v>
                </c:pt>
                <c:pt idx="1">
                  <c:v>265.52999999999997</c:v>
                </c:pt>
                <c:pt idx="2">
                  <c:v>350</c:v>
                </c:pt>
                <c:pt idx="3">
                  <c:v>300</c:v>
                </c:pt>
                <c:pt idx="4">
                  <c:v>502.51</c:v>
                </c:pt>
                <c:pt idx="5">
                  <c:v>870.34</c:v>
                </c:pt>
                <c:pt idx="6">
                  <c:v>352.09</c:v>
                </c:pt>
                <c:pt idx="7">
                  <c:v>727.73</c:v>
                </c:pt>
              </c:numCache>
            </c:numRef>
          </c:val>
          <c:extLst>
            <c:ext xmlns:c16="http://schemas.microsoft.com/office/drawing/2014/chart" uri="{C3380CC4-5D6E-409C-BE32-E72D297353CC}">
              <c16:uniqueId val="{00000002-6A1C-4228-87DD-6FDD4F79599D}"/>
            </c:ext>
          </c:extLst>
        </c:ser>
        <c:ser>
          <c:idx val="8"/>
          <c:order val="8"/>
          <c:tx>
            <c:strRef>
              <c:f>'2a Noise'!$K$3</c:f>
              <c:strCache>
                <c:ptCount val="1"/>
                <c:pt idx="0">
                  <c:v>G17 Full Min</c:v>
                </c:pt>
              </c:strCache>
            </c:strRef>
          </c:tx>
          <c:spPr>
            <a:solidFill>
              <a:srgbClr val="C00000"/>
            </a:solidFill>
            <a:ln>
              <a:noFill/>
            </a:ln>
            <a:effectLst/>
          </c:spPr>
          <c:invertIfNegative val="0"/>
          <c:cat>
            <c:strRef>
              <c:f>'2a Noise'!$B$4:$B$11</c:f>
              <c:strCache>
                <c:ptCount val="8"/>
                <c:pt idx="0">
                  <c:v>0.47</c:v>
                </c:pt>
                <c:pt idx="1">
                  <c:v>0.64</c:v>
                </c:pt>
                <c:pt idx="2">
                  <c:v>0.64 99%</c:v>
                </c:pt>
                <c:pt idx="3">
                  <c:v>0.64 Low*10</c:v>
                </c:pt>
                <c:pt idx="4">
                  <c:v>0.86</c:v>
                </c:pt>
                <c:pt idx="5">
                  <c:v>1.38</c:v>
                </c:pt>
                <c:pt idx="6">
                  <c:v>1.61</c:v>
                </c:pt>
                <c:pt idx="7">
                  <c:v>2.25</c:v>
                </c:pt>
              </c:strCache>
            </c:strRef>
          </c:cat>
          <c:val>
            <c:numRef>
              <c:f>'2a Noise'!$K$4:$K$11</c:f>
              <c:numCache>
                <c:formatCode>0</c:formatCode>
                <c:ptCount val="8"/>
                <c:pt idx="0">
                  <c:v>1004</c:v>
                </c:pt>
                <c:pt idx="1">
                  <c:v>324</c:v>
                </c:pt>
                <c:pt idx="2">
                  <c:v>331</c:v>
                </c:pt>
                <c:pt idx="3">
                  <c:v>407</c:v>
                </c:pt>
                <c:pt idx="4">
                  <c:v>632</c:v>
                </c:pt>
                <c:pt idx="5">
                  <c:v>725</c:v>
                </c:pt>
                <c:pt idx="6">
                  <c:v>248</c:v>
                </c:pt>
                <c:pt idx="7">
                  <c:v>933</c:v>
                </c:pt>
              </c:numCache>
            </c:numRef>
          </c:val>
          <c:extLst>
            <c:ext xmlns:c16="http://schemas.microsoft.com/office/drawing/2014/chart" uri="{C3380CC4-5D6E-409C-BE32-E72D297353CC}">
              <c16:uniqueId val="{00000003-6A1C-4228-87DD-6FDD4F79599D}"/>
            </c:ext>
          </c:extLst>
        </c:ser>
        <c:ser>
          <c:idx val="10"/>
          <c:order val="10"/>
          <c:tx>
            <c:strRef>
              <c:f>'2a Noise'!$M$3</c:f>
              <c:strCache>
                <c:ptCount val="1"/>
                <c:pt idx="0">
                  <c:v>G18 Prov Min</c:v>
                </c:pt>
              </c:strCache>
            </c:strRef>
          </c:tx>
          <c:spPr>
            <a:solidFill>
              <a:srgbClr val="0070C0"/>
            </a:solidFill>
            <a:ln>
              <a:noFill/>
            </a:ln>
            <a:effectLst/>
          </c:spPr>
          <c:invertIfNegative val="0"/>
          <c:cat>
            <c:strRef>
              <c:f>'2a Noise'!$B$4:$B$11</c:f>
              <c:strCache>
                <c:ptCount val="8"/>
                <c:pt idx="0">
                  <c:v>0.47</c:v>
                </c:pt>
                <c:pt idx="1">
                  <c:v>0.64</c:v>
                </c:pt>
                <c:pt idx="2">
                  <c:v>0.64 99%</c:v>
                </c:pt>
                <c:pt idx="3">
                  <c:v>0.64 Low*10</c:v>
                </c:pt>
                <c:pt idx="4">
                  <c:v>0.86</c:v>
                </c:pt>
                <c:pt idx="5">
                  <c:v>1.38</c:v>
                </c:pt>
                <c:pt idx="6">
                  <c:v>1.61</c:v>
                </c:pt>
                <c:pt idx="7">
                  <c:v>2.25</c:v>
                </c:pt>
              </c:strCache>
            </c:strRef>
          </c:cat>
          <c:val>
            <c:numRef>
              <c:f>'2a Noise'!$M$4:$M$11</c:f>
              <c:numCache>
                <c:formatCode>0</c:formatCode>
                <c:ptCount val="8"/>
                <c:pt idx="0">
                  <c:v>978.1</c:v>
                </c:pt>
                <c:pt idx="1">
                  <c:v>399.4</c:v>
                </c:pt>
                <c:pt idx="2">
                  <c:v>418</c:v>
                </c:pt>
                <c:pt idx="3">
                  <c:v>524</c:v>
                </c:pt>
                <c:pt idx="4">
                  <c:v>663.9</c:v>
                </c:pt>
                <c:pt idx="5">
                  <c:v>929.3</c:v>
                </c:pt>
                <c:pt idx="6">
                  <c:v>355.4</c:v>
                </c:pt>
                <c:pt idx="7">
                  <c:v>1016.5</c:v>
                </c:pt>
              </c:numCache>
            </c:numRef>
          </c:val>
          <c:extLst>
            <c:ext xmlns:c16="http://schemas.microsoft.com/office/drawing/2014/chart" uri="{C3380CC4-5D6E-409C-BE32-E72D297353CC}">
              <c16:uniqueId val="{00000004-6A1C-4228-87DD-6FDD4F79599D}"/>
            </c:ext>
          </c:extLst>
        </c:ser>
        <c:dLbls>
          <c:showLegendKey val="0"/>
          <c:showVal val="0"/>
          <c:showCatName val="0"/>
          <c:showSerName val="0"/>
          <c:showPercent val="0"/>
          <c:showBubbleSize val="0"/>
        </c:dLbls>
        <c:gapWidth val="219"/>
        <c:overlap val="-27"/>
        <c:axId val="1410340720"/>
        <c:axId val="1413512144"/>
        <c:extLst>
          <c:ext xmlns:c15="http://schemas.microsoft.com/office/drawing/2012/chart" uri="{02D57815-91ED-43cb-92C2-25804820EDAC}">
            <c15:filteredBarSeries>
              <c15:ser>
                <c:idx val="2"/>
                <c:order val="2"/>
                <c:tx>
                  <c:strRef>
                    <c:extLst>
                      <c:ext uri="{02D57815-91ED-43cb-92C2-25804820EDAC}">
                        <c15:formulaRef>
                          <c15:sqref>'2a Noise'!$E$3</c15:sqref>
                        </c15:formulaRef>
                      </c:ext>
                    </c:extLst>
                    <c:strCache>
                      <c:ptCount val="1"/>
                      <c:pt idx="0">
                        <c:v>G16 Prov Min</c:v>
                      </c:pt>
                    </c:strCache>
                  </c:strRef>
                </c:tx>
                <c:spPr>
                  <a:solidFill>
                    <a:schemeClr val="accent3"/>
                  </a:solidFill>
                  <a:ln>
                    <a:noFill/>
                  </a:ln>
                  <a:effectLst/>
                </c:spPr>
                <c:invertIfNegative val="0"/>
                <c:cat>
                  <c:strRef>
                    <c:extLst>
                      <c:ext uri="{02D57815-91ED-43cb-92C2-25804820EDAC}">
                        <c15:formulaRef>
                          <c15:sqref>'2a Noise'!$B$4:$B$11</c15:sqref>
                        </c15:formulaRef>
                      </c:ext>
                    </c:extLst>
                    <c:strCache>
                      <c:ptCount val="8"/>
                      <c:pt idx="0">
                        <c:v>0.47</c:v>
                      </c:pt>
                      <c:pt idx="1">
                        <c:v>0.64</c:v>
                      </c:pt>
                      <c:pt idx="2">
                        <c:v>0.64 99%</c:v>
                      </c:pt>
                      <c:pt idx="3">
                        <c:v>0.64 Low*10</c:v>
                      </c:pt>
                      <c:pt idx="4">
                        <c:v>0.86</c:v>
                      </c:pt>
                      <c:pt idx="5">
                        <c:v>1.38</c:v>
                      </c:pt>
                      <c:pt idx="6">
                        <c:v>1.61</c:v>
                      </c:pt>
                      <c:pt idx="7">
                        <c:v>2.25</c:v>
                      </c:pt>
                    </c:strCache>
                  </c:strRef>
                </c:cat>
                <c:val>
                  <c:numRef>
                    <c:extLst>
                      <c:ext uri="{02D57815-91ED-43cb-92C2-25804820EDAC}">
                        <c15:formulaRef>
                          <c15:sqref>'2a Noise'!$E$4:$E$11</c15:sqref>
                        </c15:formulaRef>
                      </c:ext>
                    </c:extLst>
                    <c:numCache>
                      <c:formatCode>0</c:formatCode>
                      <c:ptCount val="8"/>
                      <c:pt idx="0">
                        <c:v>650.24</c:v>
                      </c:pt>
                      <c:pt idx="1">
                        <c:v>260.8</c:v>
                      </c:pt>
                      <c:pt idx="2">
                        <c:v>350</c:v>
                      </c:pt>
                      <c:pt idx="3">
                        <c:v>300</c:v>
                      </c:pt>
                      <c:pt idx="4">
                        <c:v>563.02</c:v>
                      </c:pt>
                      <c:pt idx="5">
                        <c:v>875.94</c:v>
                      </c:pt>
                      <c:pt idx="6">
                        <c:v>447.08</c:v>
                      </c:pt>
                      <c:pt idx="7">
                        <c:v>885.79</c:v>
                      </c:pt>
                    </c:numCache>
                  </c:numRef>
                </c:val>
                <c:extLst>
                  <c:ext xmlns:c16="http://schemas.microsoft.com/office/drawing/2014/chart" uri="{C3380CC4-5D6E-409C-BE32-E72D297353CC}">
                    <c16:uniqueId val="{00000005-6A1C-4228-87DD-6FDD4F79599D}"/>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'2a Noise'!$F$3</c15:sqref>
                        </c15:formulaRef>
                      </c:ext>
                    </c:extLst>
                    <c:strCache>
                      <c:ptCount val="1"/>
                      <c:pt idx="0">
                        <c:v>G16 Prov Mean</c:v>
                      </c:pt>
                    </c:strCache>
                  </c:strRef>
                </c:tx>
                <c:spPr>
                  <a:solidFill>
                    <a:schemeClr val="accent4"/>
                  </a:solidFill>
                  <a:ln>
                    <a:noFill/>
                  </a:ln>
                  <a:effectLst/>
                </c:spPr>
                <c:invertIfNegative val="0"/>
                <c:cat>
                  <c:strRef>
                    <c:extLst xmlns:c15="http://schemas.microsoft.com/office/drawing/2012/chart">
                      <c:ext xmlns:c15="http://schemas.microsoft.com/office/drawing/2012/chart" uri="{02D57815-91ED-43cb-92C2-25804820EDAC}">
                        <c15:formulaRef>
                          <c15:sqref>'2a Noise'!$B$4:$B$11</c15:sqref>
                        </c15:formulaRef>
                      </c:ext>
                    </c:extLst>
                    <c:strCache>
                      <c:ptCount val="8"/>
                      <c:pt idx="0">
                        <c:v>0.47</c:v>
                      </c:pt>
                      <c:pt idx="1">
                        <c:v>0.64</c:v>
                      </c:pt>
                      <c:pt idx="2">
                        <c:v>0.64 99%</c:v>
                      </c:pt>
                      <c:pt idx="3">
                        <c:v>0.64 Low*10</c:v>
                      </c:pt>
                      <c:pt idx="4">
                        <c:v>0.86</c:v>
                      </c:pt>
                      <c:pt idx="5">
                        <c:v>1.38</c:v>
                      </c:pt>
                      <c:pt idx="6">
                        <c:v>1.61</c:v>
                      </c:pt>
                      <c:pt idx="7">
                        <c:v>2.25</c:v>
                      </c:pt>
                    </c:strCache>
                  </c:strRef>
                </c:cat>
                <c:val>
                  <c:numRef>
                    <c:extLst xmlns:c15="http://schemas.microsoft.com/office/drawing/2012/chart">
                      <c:ext xmlns:c15="http://schemas.microsoft.com/office/drawing/2012/chart" uri="{02D57815-91ED-43cb-92C2-25804820EDAC}">
                        <c15:formulaRef>
                          <c15:sqref>'2a Noise'!$F$4:$F$11</c15:sqref>
                        </c15:formulaRef>
                      </c:ext>
                    </c:extLst>
                    <c:numCache>
                      <c:formatCode>0</c:formatCode>
                      <c:ptCount val="8"/>
                      <c:pt idx="0">
                        <c:v>1140.6199999999999</c:v>
                      </c:pt>
                      <c:pt idx="1">
                        <c:v>427.17</c:v>
                      </c:pt>
                      <c:pt idx="2">
                        <c:v>430</c:v>
                      </c:pt>
                      <c:pt idx="3">
                        <c:v>480</c:v>
                      </c:pt>
                      <c:pt idx="4">
                        <c:v>766.75</c:v>
                      </c:pt>
                      <c:pt idx="5">
                        <c:v>1057</c:v>
                      </c:pt>
                      <c:pt idx="6">
                        <c:v>606.86</c:v>
                      </c:pt>
                      <c:pt idx="7">
                        <c:v>1050.47</c:v>
                      </c:pt>
                    </c:numCache>
                  </c:numRef>
                </c:val>
                <c:extLst xmlns:c15="http://schemas.microsoft.com/office/drawing/2012/chart">
                  <c:ext xmlns:c16="http://schemas.microsoft.com/office/drawing/2014/chart" uri="{C3380CC4-5D6E-409C-BE32-E72D297353CC}">
                    <c16:uniqueId val="{00000006-6A1C-4228-87DD-6FDD4F79599D}"/>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'2a Noise'!$H$3</c15:sqref>
                        </c15:formulaRef>
                      </c:ext>
                    </c:extLst>
                    <c:strCache>
                      <c:ptCount val="1"/>
                      <c:pt idx="0">
                        <c:v>G16 Full Mean</c:v>
                      </c:pt>
                    </c:strCache>
                  </c:strRef>
                </c:tx>
                <c:spPr>
                  <a:solidFill>
                    <a:schemeClr val="accent6"/>
                  </a:solidFill>
                  <a:ln>
                    <a:noFill/>
                  </a:ln>
                  <a:effectLst/>
                </c:spPr>
                <c:invertIfNegative val="0"/>
                <c:cat>
                  <c:strRef>
                    <c:extLst xmlns:c15="http://schemas.microsoft.com/office/drawing/2012/chart">
                      <c:ext xmlns:c15="http://schemas.microsoft.com/office/drawing/2012/chart" uri="{02D57815-91ED-43cb-92C2-25804820EDAC}">
                        <c15:formulaRef>
                          <c15:sqref>'2a Noise'!$B$4:$B$11</c15:sqref>
                        </c15:formulaRef>
                      </c:ext>
                    </c:extLst>
                    <c:strCache>
                      <c:ptCount val="8"/>
                      <c:pt idx="0">
                        <c:v>0.47</c:v>
                      </c:pt>
                      <c:pt idx="1">
                        <c:v>0.64</c:v>
                      </c:pt>
                      <c:pt idx="2">
                        <c:v>0.64 99%</c:v>
                      </c:pt>
                      <c:pt idx="3">
                        <c:v>0.64 Low*10</c:v>
                      </c:pt>
                      <c:pt idx="4">
                        <c:v>0.86</c:v>
                      </c:pt>
                      <c:pt idx="5">
                        <c:v>1.38</c:v>
                      </c:pt>
                      <c:pt idx="6">
                        <c:v>1.61</c:v>
                      </c:pt>
                      <c:pt idx="7">
                        <c:v>2.25</c:v>
                      </c:pt>
                    </c:strCache>
                  </c:strRef>
                </c:cat>
                <c:val>
                  <c:numRef>
                    <c:extLst xmlns:c15="http://schemas.microsoft.com/office/drawing/2012/chart">
                      <c:ext xmlns:c15="http://schemas.microsoft.com/office/drawing/2012/chart" uri="{02D57815-91ED-43cb-92C2-25804820EDAC}">
                        <c15:formulaRef>
                          <c15:sqref>'2a Noise'!$H$4:$H$11</c15:sqref>
                        </c15:formulaRef>
                      </c:ext>
                    </c:extLst>
                    <c:numCache>
                      <c:formatCode>0</c:formatCode>
                      <c:ptCount val="8"/>
                      <c:pt idx="0">
                        <c:v>1143.94</c:v>
                      </c:pt>
                      <c:pt idx="1">
                        <c:v>429.75</c:v>
                      </c:pt>
                      <c:pt idx="2">
                        <c:v>430</c:v>
                      </c:pt>
                      <c:pt idx="3">
                        <c:v>480</c:v>
                      </c:pt>
                      <c:pt idx="4">
                        <c:v>769.54</c:v>
                      </c:pt>
                      <c:pt idx="5">
                        <c:v>1058.43</c:v>
                      </c:pt>
                      <c:pt idx="6">
                        <c:v>609.91</c:v>
                      </c:pt>
                      <c:pt idx="7">
                        <c:v>1056.3800000000001</c:v>
                      </c:pt>
                    </c:numCache>
                  </c:numRef>
                </c:val>
                <c:extLst xmlns:c15="http://schemas.microsoft.com/office/drawing/2012/chart">
                  <c:ext xmlns:c16="http://schemas.microsoft.com/office/drawing/2014/chart" uri="{C3380CC4-5D6E-409C-BE32-E72D297353CC}">
                    <c16:uniqueId val="{00000007-6A1C-4228-87DD-6FDD4F79599D}"/>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'2a Noise'!$I$3</c15:sqref>
                        </c15:formulaRef>
                      </c:ext>
                    </c:extLst>
                    <c:strCache>
                      <c:ptCount val="1"/>
                      <c:pt idx="0">
                        <c:v>G17 Prov Min</c:v>
                      </c:pt>
                    </c:strCache>
                  </c:strRef>
                </c:tx>
                <c:spPr>
                  <a:solidFill>
                    <a:schemeClr val="accent1">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'2a Noise'!$B$4:$B$11</c15:sqref>
                        </c15:formulaRef>
                      </c:ext>
                    </c:extLst>
                    <c:strCache>
                      <c:ptCount val="8"/>
                      <c:pt idx="0">
                        <c:v>0.47</c:v>
                      </c:pt>
                      <c:pt idx="1">
                        <c:v>0.64</c:v>
                      </c:pt>
                      <c:pt idx="2">
                        <c:v>0.64 99%</c:v>
                      </c:pt>
                      <c:pt idx="3">
                        <c:v>0.64 Low*10</c:v>
                      </c:pt>
                      <c:pt idx="4">
                        <c:v>0.86</c:v>
                      </c:pt>
                      <c:pt idx="5">
                        <c:v>1.38</c:v>
                      </c:pt>
                      <c:pt idx="6">
                        <c:v>1.61</c:v>
                      </c:pt>
                      <c:pt idx="7">
                        <c:v>2.25</c:v>
                      </c:pt>
                    </c:strCache>
                  </c:strRef>
                </c:cat>
                <c:val>
                  <c:numRef>
                    <c:extLst xmlns:c15="http://schemas.microsoft.com/office/drawing/2012/chart">
                      <c:ext xmlns:c15="http://schemas.microsoft.com/office/drawing/2012/chart" uri="{02D57815-91ED-43cb-92C2-25804820EDAC}">
                        <c15:formulaRef>
                          <c15:sqref>'2a Noise'!$I$4:$I$11</c15:sqref>
                        </c15:formulaRef>
                      </c:ext>
                    </c:extLst>
                    <c:numCache>
                      <c:formatCode>0</c:formatCode>
                      <c:ptCount val="8"/>
                      <c:pt idx="0">
                        <c:v>970</c:v>
                      </c:pt>
                      <c:pt idx="1">
                        <c:v>373</c:v>
                      </c:pt>
                      <c:pt idx="2">
                        <c:v>393</c:v>
                      </c:pt>
                      <c:pt idx="4">
                        <c:v>658</c:v>
                      </c:pt>
                      <c:pt idx="5">
                        <c:v>267</c:v>
                      </c:pt>
                      <c:pt idx="6">
                        <c:v>333</c:v>
                      </c:pt>
                      <c:pt idx="7">
                        <c:v>604</c:v>
                      </c:pt>
                    </c:numCache>
                  </c:numRef>
                </c:val>
                <c:extLst xmlns:c15="http://schemas.microsoft.com/office/drawing/2012/chart">
                  <c:ext xmlns:c16="http://schemas.microsoft.com/office/drawing/2014/chart" uri="{C3380CC4-5D6E-409C-BE32-E72D297353CC}">
                    <c16:uniqueId val="{00000008-6A1C-4228-87DD-6FDD4F79599D}"/>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'2a Noise'!$J$3</c15:sqref>
                        </c15:formulaRef>
                      </c:ext>
                    </c:extLst>
                    <c:strCache>
                      <c:ptCount val="1"/>
                      <c:pt idx="0">
                        <c:v>G17 Prov Mean</c:v>
                      </c:pt>
                    </c:strCache>
                  </c:strRef>
                </c:tx>
                <c:spPr>
                  <a:solidFill>
                    <a:schemeClr val="accent2">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'2a Noise'!$B$4:$B$11</c15:sqref>
                        </c15:formulaRef>
                      </c:ext>
                    </c:extLst>
                    <c:strCache>
                      <c:ptCount val="8"/>
                      <c:pt idx="0">
                        <c:v>0.47</c:v>
                      </c:pt>
                      <c:pt idx="1">
                        <c:v>0.64</c:v>
                      </c:pt>
                      <c:pt idx="2">
                        <c:v>0.64 99%</c:v>
                      </c:pt>
                      <c:pt idx="3">
                        <c:v>0.64 Low*10</c:v>
                      </c:pt>
                      <c:pt idx="4">
                        <c:v>0.86</c:v>
                      </c:pt>
                      <c:pt idx="5">
                        <c:v>1.38</c:v>
                      </c:pt>
                      <c:pt idx="6">
                        <c:v>1.61</c:v>
                      </c:pt>
                      <c:pt idx="7">
                        <c:v>2.25</c:v>
                      </c:pt>
                    </c:strCache>
                  </c:strRef>
                </c:cat>
                <c:val>
                  <c:numRef>
                    <c:extLst xmlns:c15="http://schemas.microsoft.com/office/drawing/2012/chart">
                      <c:ext xmlns:c15="http://schemas.microsoft.com/office/drawing/2012/chart" uri="{02D57815-91ED-43cb-92C2-25804820EDAC}">
                        <c15:formulaRef>
                          <c15:sqref>'2a Noise'!$J$4:$J$11</c15:sqref>
                        </c15:formulaRef>
                      </c:ext>
                    </c:extLst>
                    <c:numCache>
                      <c:formatCode>0</c:formatCode>
                      <c:ptCount val="8"/>
                      <c:pt idx="0">
                        <c:v>1164</c:v>
                      </c:pt>
                      <c:pt idx="1">
                        <c:v>473</c:v>
                      </c:pt>
                      <c:pt idx="2">
                        <c:v>488.5</c:v>
                      </c:pt>
                      <c:pt idx="4">
                        <c:v>774</c:v>
                      </c:pt>
                      <c:pt idx="5">
                        <c:v>1082</c:v>
                      </c:pt>
                      <c:pt idx="6">
                        <c:v>619</c:v>
                      </c:pt>
                      <c:pt idx="7">
                        <c:v>1088</c:v>
                      </c:pt>
                    </c:numCache>
                  </c:numRef>
                </c:val>
                <c:extLst xmlns:c15="http://schemas.microsoft.com/office/drawing/2012/chart">
                  <c:ext xmlns:c16="http://schemas.microsoft.com/office/drawing/2014/chart" uri="{C3380CC4-5D6E-409C-BE32-E72D297353CC}">
                    <c16:uniqueId val="{00000009-6A1C-4228-87DD-6FDD4F79599D}"/>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'2a Noise'!$L$3</c15:sqref>
                        </c15:formulaRef>
                      </c:ext>
                    </c:extLst>
                    <c:strCache>
                      <c:ptCount val="1"/>
                      <c:pt idx="0">
                        <c:v>G17 Full Mean</c:v>
                      </c:pt>
                    </c:strCache>
                  </c:strRef>
                </c:tx>
                <c:spPr>
                  <a:solidFill>
                    <a:schemeClr val="accent4">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'2a Noise'!$B$4:$B$11</c15:sqref>
                        </c15:formulaRef>
                      </c:ext>
                    </c:extLst>
                    <c:strCache>
                      <c:ptCount val="8"/>
                      <c:pt idx="0">
                        <c:v>0.47</c:v>
                      </c:pt>
                      <c:pt idx="1">
                        <c:v>0.64</c:v>
                      </c:pt>
                      <c:pt idx="2">
                        <c:v>0.64 99%</c:v>
                      </c:pt>
                      <c:pt idx="3">
                        <c:v>0.64 Low*10</c:v>
                      </c:pt>
                      <c:pt idx="4">
                        <c:v>0.86</c:v>
                      </c:pt>
                      <c:pt idx="5">
                        <c:v>1.38</c:v>
                      </c:pt>
                      <c:pt idx="6">
                        <c:v>1.61</c:v>
                      </c:pt>
                      <c:pt idx="7">
                        <c:v>2.25</c:v>
                      </c:pt>
                    </c:strCache>
                  </c:strRef>
                </c:cat>
                <c:val>
                  <c:numRef>
                    <c:extLst xmlns:c15="http://schemas.microsoft.com/office/drawing/2012/chart">
                      <c:ext xmlns:c15="http://schemas.microsoft.com/office/drawing/2012/chart" uri="{02D57815-91ED-43cb-92C2-25804820EDAC}">
                        <c15:formulaRef>
                          <c15:sqref>'2a Noise'!$L$4:$L$11</c15:sqref>
                        </c15:formulaRef>
                      </c:ext>
                    </c:extLst>
                    <c:numCache>
                      <c:formatCode>0</c:formatCode>
                      <c:ptCount val="8"/>
                      <c:pt idx="0">
                        <c:v>1135</c:v>
                      </c:pt>
                      <c:pt idx="1">
                        <c:v>411</c:v>
                      </c:pt>
                      <c:pt idx="2">
                        <c:v>412</c:v>
                      </c:pt>
                      <c:pt idx="3">
                        <c:v>407</c:v>
                      </c:pt>
                      <c:pt idx="4">
                        <c:v>751</c:v>
                      </c:pt>
                      <c:pt idx="5">
                        <c:v>1019</c:v>
                      </c:pt>
                      <c:pt idx="6">
                        <c:v>605</c:v>
                      </c:pt>
                      <c:pt idx="7">
                        <c:v>1043</c:v>
                      </c:pt>
                    </c:numCache>
                  </c:numRef>
                </c:val>
                <c:extLst xmlns:c15="http://schemas.microsoft.com/office/drawing/2012/chart">
                  <c:ext xmlns:c16="http://schemas.microsoft.com/office/drawing/2014/chart" uri="{C3380CC4-5D6E-409C-BE32-E72D297353CC}">
                    <c16:uniqueId val="{0000000A-6A1C-4228-87DD-6FDD4F79599D}"/>
                  </c:ext>
                </c:extLst>
              </c15:ser>
            </c15:filteredBarSeries>
            <c15:filteredBarSeries>
              <c15:ser>
                <c:idx val="11"/>
                <c:order val="11"/>
                <c:tx>
                  <c:strRef>
                    <c:extLst xmlns:c15="http://schemas.microsoft.com/office/drawing/2012/chart">
                      <c:ext xmlns:c15="http://schemas.microsoft.com/office/drawing/2012/chart" uri="{02D57815-91ED-43cb-92C2-25804820EDAC}">
                        <c15:formulaRef>
                          <c15:sqref>'2a Noise'!$N$3</c15:sqref>
                        </c15:formulaRef>
                      </c:ext>
                    </c:extLst>
                    <c:strCache>
                      <c:ptCount val="1"/>
                      <c:pt idx="0">
                        <c:v>G18 Prov Mean</c:v>
                      </c:pt>
                    </c:strCache>
                  </c:strRef>
                </c:tx>
                <c:spPr>
                  <a:solidFill>
                    <a:schemeClr val="accent6">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'2a Noise'!$B$4:$B$11</c15:sqref>
                        </c15:formulaRef>
                      </c:ext>
                    </c:extLst>
                    <c:strCache>
                      <c:ptCount val="8"/>
                      <c:pt idx="0">
                        <c:v>0.47</c:v>
                      </c:pt>
                      <c:pt idx="1">
                        <c:v>0.64</c:v>
                      </c:pt>
                      <c:pt idx="2">
                        <c:v>0.64 99%</c:v>
                      </c:pt>
                      <c:pt idx="3">
                        <c:v>0.64 Low*10</c:v>
                      </c:pt>
                      <c:pt idx="4">
                        <c:v>0.86</c:v>
                      </c:pt>
                      <c:pt idx="5">
                        <c:v>1.38</c:v>
                      </c:pt>
                      <c:pt idx="6">
                        <c:v>1.61</c:v>
                      </c:pt>
                      <c:pt idx="7">
                        <c:v>2.25</c:v>
                      </c:pt>
                    </c:strCache>
                  </c:strRef>
                </c:cat>
                <c:val>
                  <c:numRef>
                    <c:extLst xmlns:c15="http://schemas.microsoft.com/office/drawing/2012/chart">
                      <c:ext xmlns:c15="http://schemas.microsoft.com/office/drawing/2012/chart" uri="{02D57815-91ED-43cb-92C2-25804820EDAC}">
                        <c15:formulaRef>
                          <c15:sqref>'2a Noise'!$N$4:$N$11</c15:sqref>
                        </c15:formulaRef>
                      </c:ext>
                    </c:extLst>
                    <c:numCache>
                      <c:formatCode>0</c:formatCode>
                      <c:ptCount val="8"/>
                      <c:pt idx="0">
                        <c:v>1121.1099999999999</c:v>
                      </c:pt>
                      <c:pt idx="1">
                        <c:v>467.32</c:v>
                      </c:pt>
                      <c:pt idx="2">
                        <c:v>468</c:v>
                      </c:pt>
                      <c:pt idx="4">
                        <c:v>770.57</c:v>
                      </c:pt>
                      <c:pt idx="5">
                        <c:v>1038.0999999999999</c:v>
                      </c:pt>
                      <c:pt idx="6">
                        <c:v>610.28</c:v>
                      </c:pt>
                      <c:pt idx="7">
                        <c:v>1151.05</c:v>
                      </c:pt>
                    </c:numCache>
                  </c:numRef>
                </c:val>
                <c:extLst xmlns:c15="http://schemas.microsoft.com/office/drawing/2012/chart">
                  <c:ext xmlns:c16="http://schemas.microsoft.com/office/drawing/2014/chart" uri="{C3380CC4-5D6E-409C-BE32-E72D297353CC}">
                    <c16:uniqueId val="{0000000B-6A1C-4228-87DD-6FDD4F79599D}"/>
                  </c:ext>
                </c:extLst>
              </c15:ser>
            </c15:filteredBarSeries>
          </c:ext>
        </c:extLst>
      </c:barChart>
      <c:catAx>
        <c:axId val="141034072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dirty="0"/>
                  <a:t>Channel</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13512144"/>
        <c:crosses val="autoZero"/>
        <c:auto val="1"/>
        <c:lblAlgn val="ctr"/>
        <c:lblOffset val="100"/>
        <c:noMultiLvlLbl val="0"/>
      </c:catAx>
      <c:valAx>
        <c:axId val="14135121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dirty="0"/>
                  <a:t>Signal-Noise Ratio (SNR)</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103407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0" i="0" baseline="0" dirty="0">
                <a:effectLst/>
              </a:rPr>
              <a:t>GOES-</a:t>
            </a:r>
            <a:r>
              <a:rPr lang="en-US" sz="1800" b="1" i="0" baseline="0" dirty="0">
                <a:solidFill>
                  <a:srgbClr val="FFC000"/>
                </a:solidFill>
                <a:effectLst/>
              </a:rPr>
              <a:t>16</a:t>
            </a:r>
            <a:r>
              <a:rPr lang="en-US" sz="1800" b="0" i="0" baseline="0" dirty="0">
                <a:effectLst/>
              </a:rPr>
              <a:t>/</a:t>
            </a:r>
            <a:r>
              <a:rPr lang="en-US" sz="1800" b="1" i="0" baseline="0" dirty="0">
                <a:solidFill>
                  <a:srgbClr val="C00000"/>
                </a:solidFill>
                <a:effectLst/>
              </a:rPr>
              <a:t>17</a:t>
            </a:r>
            <a:r>
              <a:rPr lang="en-US" sz="1800" b="0" i="0" baseline="0" dirty="0">
                <a:effectLst/>
              </a:rPr>
              <a:t>/</a:t>
            </a:r>
            <a:r>
              <a:rPr lang="en-US" sz="1800" b="1" i="0" baseline="0" dirty="0">
                <a:solidFill>
                  <a:srgbClr val="0070C0"/>
                </a:solidFill>
                <a:effectLst/>
              </a:rPr>
              <a:t>18</a:t>
            </a:r>
            <a:r>
              <a:rPr lang="en-US" sz="1800" b="0" i="0" baseline="0" dirty="0">
                <a:effectLst/>
              </a:rPr>
              <a:t> ABI IR NEdT</a:t>
            </a:r>
            <a:endParaRPr lang="en-US" dirty="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3"/>
          <c:order val="3"/>
          <c:tx>
            <c:strRef>
              <c:f>'2a Noise'!$F$17</c:f>
              <c:strCache>
                <c:ptCount val="1"/>
                <c:pt idx="0">
                  <c:v>G16 Prov Mean</c:v>
                </c:pt>
              </c:strCache>
              <c:extLst xmlns:c15="http://schemas.microsoft.com/office/drawing/2012/chart"/>
            </c:strRef>
          </c:tx>
          <c:spPr>
            <a:solidFill>
              <a:srgbClr val="FFFF00"/>
            </a:solidFill>
            <a:ln w="38100">
              <a:solidFill>
                <a:sysClr val="windowText" lastClr="000000"/>
              </a:solidFill>
            </a:ln>
            <a:effectLst/>
          </c:spPr>
          <c:invertIfNegative val="0"/>
          <c:cat>
            <c:numRef>
              <c:extLst>
                <c:ext xmlns:c15="http://schemas.microsoft.com/office/drawing/2012/chart" uri="{02D57815-91ED-43cb-92C2-25804820EDAC}">
                  <c15:fullRef>
                    <c15:sqref>'2a Noise'!$B$18:$B$27</c15:sqref>
                  </c15:fullRef>
                </c:ext>
              </c:extLst>
              <c:f>'2a Noise'!$B$18</c:f>
              <c:numCache>
                <c:formatCode>General</c:formatCode>
                <c:ptCount val="1"/>
                <c:pt idx="0" formatCode="0.00">
                  <c:v>3.9</c:v>
                </c:pt>
              </c:numCache>
            </c:numRef>
          </c:cat>
          <c:val>
            <c:numRef>
              <c:extLst>
                <c:ext xmlns:c15="http://schemas.microsoft.com/office/drawing/2012/chart" uri="{02D57815-91ED-43cb-92C2-25804820EDAC}">
                  <c15:fullRef>
                    <c15:sqref>'2a Noise'!$F$18:$F$27</c15:sqref>
                  </c15:fullRef>
                </c:ext>
              </c:extLst>
              <c:f>'2a Noise'!$F$18</c:f>
              <c:numCache>
                <c:formatCode>0</c:formatCode>
                <c:ptCount val="1"/>
                <c:pt idx="0">
                  <c:v>80</c:v>
                </c:pt>
              </c:numCache>
            </c:numRef>
          </c:val>
          <c:extLst>
            <c:ext xmlns:c16="http://schemas.microsoft.com/office/drawing/2014/chart" uri="{C3380CC4-5D6E-409C-BE32-E72D297353CC}">
              <c16:uniqueId val="{00000000-3B54-4A1F-BFD2-196065549866}"/>
            </c:ext>
          </c:extLst>
        </c:ser>
        <c:ser>
          <c:idx val="4"/>
          <c:order val="4"/>
          <c:tx>
            <c:strRef>
              <c:f>'2a Noise'!$G$17</c:f>
              <c:strCache>
                <c:ptCount val="1"/>
                <c:pt idx="0">
                  <c:v>G16 Full Max</c:v>
                </c:pt>
              </c:strCache>
            </c:strRef>
          </c:tx>
          <c:spPr>
            <a:solidFill>
              <a:srgbClr val="FFC000"/>
            </a:solidFill>
            <a:ln>
              <a:noFill/>
            </a:ln>
            <a:effectLst/>
          </c:spPr>
          <c:invertIfNegative val="0"/>
          <c:cat>
            <c:numRef>
              <c:extLst>
                <c:ext xmlns:c15="http://schemas.microsoft.com/office/drawing/2012/chart" uri="{02D57815-91ED-43cb-92C2-25804820EDAC}">
                  <c15:fullRef>
                    <c15:sqref>'2a Noise'!$B$18:$B$27</c15:sqref>
                  </c15:fullRef>
                </c:ext>
              </c:extLst>
              <c:f>'2a Noise'!$B$18</c:f>
              <c:numCache>
                <c:formatCode>General</c:formatCode>
                <c:ptCount val="1"/>
                <c:pt idx="0" formatCode="0.00">
                  <c:v>3.9</c:v>
                </c:pt>
              </c:numCache>
            </c:numRef>
          </c:cat>
          <c:val>
            <c:numRef>
              <c:extLst>
                <c:ext xmlns:c15="http://schemas.microsoft.com/office/drawing/2012/chart" uri="{02D57815-91ED-43cb-92C2-25804820EDAC}">
                  <c15:fullRef>
                    <c15:sqref>'2a Noise'!$G$18:$G$27</c15:sqref>
                  </c15:fullRef>
                </c:ext>
              </c:extLst>
              <c:f>'2a Noise'!$G$18</c:f>
              <c:numCache>
                <c:formatCode>0</c:formatCode>
                <c:ptCount val="1"/>
                <c:pt idx="0">
                  <c:v>84.6</c:v>
                </c:pt>
              </c:numCache>
            </c:numRef>
          </c:val>
          <c:extLst>
            <c:ext xmlns:c16="http://schemas.microsoft.com/office/drawing/2014/chart" uri="{C3380CC4-5D6E-409C-BE32-E72D297353CC}">
              <c16:uniqueId val="{00000001-3B54-4A1F-BFD2-196065549866}"/>
            </c:ext>
          </c:extLst>
        </c:ser>
        <c:ser>
          <c:idx val="5"/>
          <c:order val="5"/>
          <c:tx>
            <c:strRef>
              <c:f>'2a Noise'!$H$17</c:f>
              <c:strCache>
                <c:ptCount val="1"/>
                <c:pt idx="0">
                  <c:v>G16 Full Mean</c:v>
                </c:pt>
              </c:strCache>
              <c:extLst xmlns:c15="http://schemas.microsoft.com/office/drawing/2012/chart"/>
            </c:strRef>
          </c:tx>
          <c:spPr>
            <a:solidFill>
              <a:srgbClr val="FFC000"/>
            </a:solidFill>
            <a:ln w="57150">
              <a:solidFill>
                <a:sysClr val="windowText" lastClr="000000"/>
              </a:solidFill>
            </a:ln>
            <a:effectLst/>
          </c:spPr>
          <c:invertIfNegative val="0"/>
          <c:cat>
            <c:numRef>
              <c:extLst>
                <c:ext xmlns:c15="http://schemas.microsoft.com/office/drawing/2012/chart" uri="{02D57815-91ED-43cb-92C2-25804820EDAC}">
                  <c15:fullRef>
                    <c15:sqref>'2a Noise'!$B$18:$B$27</c15:sqref>
                  </c15:fullRef>
                </c:ext>
              </c:extLst>
              <c:f>'2a Noise'!$B$18</c:f>
              <c:numCache>
                <c:formatCode>General</c:formatCode>
                <c:ptCount val="1"/>
                <c:pt idx="0" formatCode="0.00">
                  <c:v>3.9</c:v>
                </c:pt>
              </c:numCache>
            </c:numRef>
          </c:cat>
          <c:val>
            <c:numRef>
              <c:extLst>
                <c:ext xmlns:c15="http://schemas.microsoft.com/office/drawing/2012/chart" uri="{02D57815-91ED-43cb-92C2-25804820EDAC}">
                  <c15:fullRef>
                    <c15:sqref>'2a Noise'!$H$18:$H$27</c15:sqref>
                  </c15:fullRef>
                </c:ext>
              </c:extLst>
              <c:f>'2a Noise'!$H$18</c:f>
              <c:numCache>
                <c:formatCode>0</c:formatCode>
                <c:ptCount val="1"/>
                <c:pt idx="0">
                  <c:v>74</c:v>
                </c:pt>
              </c:numCache>
            </c:numRef>
          </c:val>
          <c:extLst>
            <c:ext xmlns:c16="http://schemas.microsoft.com/office/drawing/2014/chart" uri="{C3380CC4-5D6E-409C-BE32-E72D297353CC}">
              <c16:uniqueId val="{00000002-3B54-4A1F-BFD2-196065549866}"/>
            </c:ext>
          </c:extLst>
        </c:ser>
        <c:ser>
          <c:idx val="6"/>
          <c:order val="6"/>
          <c:tx>
            <c:strRef>
              <c:f>'2a Noise'!$I$17</c:f>
              <c:strCache>
                <c:ptCount val="1"/>
                <c:pt idx="0">
                  <c:v>G17 Prov Max</c:v>
                </c:pt>
              </c:strCache>
              <c:extLst xmlns:c15="http://schemas.microsoft.com/office/drawing/2012/chart"/>
            </c:strRef>
          </c:tx>
          <c:spPr>
            <a:solidFill>
              <a:srgbClr val="00B0F0"/>
            </a:solidFill>
            <a:ln>
              <a:noFill/>
            </a:ln>
            <a:effectLst/>
          </c:spPr>
          <c:invertIfNegative val="0"/>
          <c:cat>
            <c:numRef>
              <c:extLst>
                <c:ext xmlns:c15="http://schemas.microsoft.com/office/drawing/2012/chart" uri="{02D57815-91ED-43cb-92C2-25804820EDAC}">
                  <c15:fullRef>
                    <c15:sqref>'2a Noise'!$B$18:$B$27</c15:sqref>
                  </c15:fullRef>
                </c:ext>
              </c:extLst>
              <c:f>'2a Noise'!$B$18</c:f>
              <c:numCache>
                <c:formatCode>General</c:formatCode>
                <c:ptCount val="1"/>
                <c:pt idx="0" formatCode="0.00">
                  <c:v>3.9</c:v>
                </c:pt>
              </c:numCache>
            </c:numRef>
          </c:cat>
          <c:val>
            <c:numRef>
              <c:extLst>
                <c:ext xmlns:c15="http://schemas.microsoft.com/office/drawing/2012/chart" uri="{02D57815-91ED-43cb-92C2-25804820EDAC}">
                  <c15:fullRef>
                    <c15:sqref>'2a Noise'!$I$18:$I$27</c15:sqref>
                  </c15:fullRef>
                </c:ext>
              </c:extLst>
              <c:f>'2a Noise'!$I$18</c:f>
              <c:numCache>
                <c:formatCode>0</c:formatCode>
                <c:ptCount val="1"/>
                <c:pt idx="0">
                  <c:v>106.6</c:v>
                </c:pt>
              </c:numCache>
            </c:numRef>
          </c:val>
          <c:extLst>
            <c:ext xmlns:c16="http://schemas.microsoft.com/office/drawing/2014/chart" uri="{C3380CC4-5D6E-409C-BE32-E72D297353CC}">
              <c16:uniqueId val="{00000003-3B54-4A1F-BFD2-196065549866}"/>
            </c:ext>
          </c:extLst>
        </c:ser>
        <c:ser>
          <c:idx val="7"/>
          <c:order val="7"/>
          <c:tx>
            <c:strRef>
              <c:f>'2a Noise'!$J$17</c:f>
              <c:strCache>
                <c:ptCount val="1"/>
                <c:pt idx="0">
                  <c:v>G17 Prov Mean</c:v>
                </c:pt>
              </c:strCache>
              <c:extLst xmlns:c15="http://schemas.microsoft.com/office/drawing/2012/chart"/>
            </c:strRef>
          </c:tx>
          <c:spPr>
            <a:solidFill>
              <a:srgbClr val="00B0F0"/>
            </a:solidFill>
            <a:ln w="38100">
              <a:solidFill>
                <a:sysClr val="windowText" lastClr="000000"/>
              </a:solidFill>
            </a:ln>
            <a:effectLst/>
          </c:spPr>
          <c:invertIfNegative val="0"/>
          <c:cat>
            <c:numRef>
              <c:extLst>
                <c:ext xmlns:c15="http://schemas.microsoft.com/office/drawing/2012/chart" uri="{02D57815-91ED-43cb-92C2-25804820EDAC}">
                  <c15:fullRef>
                    <c15:sqref>'2a Noise'!$B$18:$B$27</c15:sqref>
                  </c15:fullRef>
                </c:ext>
              </c:extLst>
              <c:f>'2a Noise'!$B$18</c:f>
              <c:numCache>
                <c:formatCode>General</c:formatCode>
                <c:ptCount val="1"/>
                <c:pt idx="0" formatCode="0.00">
                  <c:v>3.9</c:v>
                </c:pt>
              </c:numCache>
            </c:numRef>
          </c:cat>
          <c:val>
            <c:numRef>
              <c:extLst>
                <c:ext xmlns:c15="http://schemas.microsoft.com/office/drawing/2012/chart" uri="{02D57815-91ED-43cb-92C2-25804820EDAC}">
                  <c15:fullRef>
                    <c15:sqref>'2a Noise'!$J$18:$J$27</c15:sqref>
                  </c15:fullRef>
                </c:ext>
              </c:extLst>
              <c:f>'2a Noise'!$J$18</c:f>
              <c:numCache>
                <c:formatCode>0</c:formatCode>
                <c:ptCount val="1"/>
                <c:pt idx="0">
                  <c:v>88.3</c:v>
                </c:pt>
              </c:numCache>
            </c:numRef>
          </c:val>
          <c:extLst>
            <c:ext xmlns:c16="http://schemas.microsoft.com/office/drawing/2014/chart" uri="{C3380CC4-5D6E-409C-BE32-E72D297353CC}">
              <c16:uniqueId val="{00000004-3B54-4A1F-BFD2-196065549866}"/>
            </c:ext>
          </c:extLst>
        </c:ser>
        <c:ser>
          <c:idx val="8"/>
          <c:order val="8"/>
          <c:tx>
            <c:strRef>
              <c:f>'2a Noise'!$K$17</c:f>
              <c:strCache>
                <c:ptCount val="1"/>
                <c:pt idx="0">
                  <c:v>G17 Full Max</c:v>
                </c:pt>
              </c:strCache>
            </c:strRef>
          </c:tx>
          <c:spPr>
            <a:solidFill>
              <a:srgbClr val="00B050"/>
            </a:solidFill>
            <a:ln>
              <a:noFill/>
            </a:ln>
            <a:effectLst/>
          </c:spPr>
          <c:invertIfNegative val="0"/>
          <c:cat>
            <c:numRef>
              <c:extLst>
                <c:ext xmlns:c15="http://schemas.microsoft.com/office/drawing/2012/chart" uri="{02D57815-91ED-43cb-92C2-25804820EDAC}">
                  <c15:fullRef>
                    <c15:sqref>'2a Noise'!$B$18:$B$27</c15:sqref>
                  </c15:fullRef>
                </c:ext>
              </c:extLst>
              <c:f>'2a Noise'!$B$18</c:f>
              <c:numCache>
                <c:formatCode>General</c:formatCode>
                <c:ptCount val="1"/>
                <c:pt idx="0" formatCode="0.00">
                  <c:v>3.9</c:v>
                </c:pt>
              </c:numCache>
            </c:numRef>
          </c:cat>
          <c:val>
            <c:numRef>
              <c:extLst>
                <c:ext xmlns:c15="http://schemas.microsoft.com/office/drawing/2012/chart" uri="{02D57815-91ED-43cb-92C2-25804820EDAC}">
                  <c15:fullRef>
                    <c15:sqref>'2a Noise'!$K$18:$K$27</c15:sqref>
                  </c15:fullRef>
                </c:ext>
              </c:extLst>
              <c:f>'2a Noise'!$K$18</c:f>
              <c:numCache>
                <c:formatCode>0</c:formatCode>
                <c:ptCount val="1"/>
                <c:pt idx="0">
                  <c:v>102</c:v>
                </c:pt>
              </c:numCache>
            </c:numRef>
          </c:val>
          <c:extLst>
            <c:ext xmlns:c16="http://schemas.microsoft.com/office/drawing/2014/chart" uri="{C3380CC4-5D6E-409C-BE32-E72D297353CC}">
              <c16:uniqueId val="{00000005-3B54-4A1F-BFD2-196065549866}"/>
            </c:ext>
          </c:extLst>
        </c:ser>
        <c:ser>
          <c:idx val="9"/>
          <c:order val="9"/>
          <c:tx>
            <c:strRef>
              <c:f>'2a Noise'!$L$17</c:f>
              <c:strCache>
                <c:ptCount val="1"/>
                <c:pt idx="0">
                  <c:v>G17 Full Mean</c:v>
                </c:pt>
              </c:strCache>
              <c:extLst xmlns:c15="http://schemas.microsoft.com/office/drawing/2012/chart"/>
            </c:strRef>
          </c:tx>
          <c:spPr>
            <a:solidFill>
              <a:srgbClr val="00B050"/>
            </a:solidFill>
            <a:ln w="38100">
              <a:solidFill>
                <a:sysClr val="windowText" lastClr="000000"/>
              </a:solidFill>
            </a:ln>
            <a:effectLst/>
          </c:spPr>
          <c:invertIfNegative val="0"/>
          <c:cat>
            <c:numRef>
              <c:extLst>
                <c:ext xmlns:c15="http://schemas.microsoft.com/office/drawing/2012/chart" uri="{02D57815-91ED-43cb-92C2-25804820EDAC}">
                  <c15:fullRef>
                    <c15:sqref>'2a Noise'!$B$18:$B$27</c15:sqref>
                  </c15:fullRef>
                </c:ext>
              </c:extLst>
              <c:f>'2a Noise'!$B$18</c:f>
              <c:numCache>
                <c:formatCode>General</c:formatCode>
                <c:ptCount val="1"/>
                <c:pt idx="0" formatCode="0.00">
                  <c:v>3.9</c:v>
                </c:pt>
              </c:numCache>
            </c:numRef>
          </c:cat>
          <c:val>
            <c:numRef>
              <c:extLst>
                <c:ext xmlns:c15="http://schemas.microsoft.com/office/drawing/2012/chart" uri="{02D57815-91ED-43cb-92C2-25804820EDAC}">
                  <c15:fullRef>
                    <c15:sqref>'2a Noise'!$L$18:$L$27</c15:sqref>
                  </c15:fullRef>
                </c:ext>
              </c:extLst>
              <c:f>'2a Noise'!$L$18</c:f>
              <c:numCache>
                <c:formatCode>General</c:formatCode>
                <c:ptCount val="1"/>
                <c:pt idx="0">
                  <c:v>86</c:v>
                </c:pt>
              </c:numCache>
            </c:numRef>
          </c:val>
          <c:extLst>
            <c:ext xmlns:c16="http://schemas.microsoft.com/office/drawing/2014/chart" uri="{C3380CC4-5D6E-409C-BE32-E72D297353CC}">
              <c16:uniqueId val="{00000006-3B54-4A1F-BFD2-196065549866}"/>
            </c:ext>
          </c:extLst>
        </c:ser>
        <c:ser>
          <c:idx val="10"/>
          <c:order val="10"/>
          <c:tx>
            <c:strRef>
              <c:f>'2a Noise'!$M$17</c:f>
              <c:strCache>
                <c:ptCount val="1"/>
                <c:pt idx="0">
                  <c:v>G17 GS-3 Max</c:v>
                </c:pt>
              </c:strCache>
              <c:extLst xmlns:c15="http://schemas.microsoft.com/office/drawing/2012/chart"/>
            </c:strRef>
          </c:tx>
          <c:spPr>
            <a:solidFill>
              <a:srgbClr val="C00000"/>
            </a:solidFill>
            <a:ln>
              <a:noFill/>
            </a:ln>
            <a:effectLst/>
          </c:spPr>
          <c:invertIfNegative val="0"/>
          <c:cat>
            <c:numRef>
              <c:extLst>
                <c:ext xmlns:c15="http://schemas.microsoft.com/office/drawing/2012/chart" uri="{02D57815-91ED-43cb-92C2-25804820EDAC}">
                  <c15:fullRef>
                    <c15:sqref>'2a Noise'!$B$18:$B$27</c15:sqref>
                  </c15:fullRef>
                </c:ext>
              </c:extLst>
              <c:f>'2a Noise'!$B$18</c:f>
              <c:numCache>
                <c:formatCode>General</c:formatCode>
                <c:ptCount val="1"/>
                <c:pt idx="0" formatCode="0.00">
                  <c:v>3.9</c:v>
                </c:pt>
              </c:numCache>
            </c:numRef>
          </c:cat>
          <c:val>
            <c:numRef>
              <c:extLst>
                <c:ext xmlns:c15="http://schemas.microsoft.com/office/drawing/2012/chart" uri="{02D57815-91ED-43cb-92C2-25804820EDAC}">
                  <c15:fullRef>
                    <c15:sqref>'2a Noise'!$M$18:$M$27</c15:sqref>
                  </c15:fullRef>
                </c:ext>
              </c:extLst>
              <c:f>'2a Noise'!$M$18</c:f>
              <c:numCache>
                <c:formatCode>General</c:formatCode>
                <c:ptCount val="1"/>
                <c:pt idx="0">
                  <c:v>106</c:v>
                </c:pt>
              </c:numCache>
            </c:numRef>
          </c:val>
          <c:extLst>
            <c:ext xmlns:c16="http://schemas.microsoft.com/office/drawing/2014/chart" uri="{C3380CC4-5D6E-409C-BE32-E72D297353CC}">
              <c16:uniqueId val="{00000007-3B54-4A1F-BFD2-196065549866}"/>
            </c:ext>
          </c:extLst>
        </c:ser>
        <c:ser>
          <c:idx val="11"/>
          <c:order val="11"/>
          <c:tx>
            <c:strRef>
              <c:f>'2a Noise'!$N$17</c:f>
              <c:strCache>
                <c:ptCount val="1"/>
                <c:pt idx="0">
                  <c:v>G17 GS-3 Mean</c:v>
                </c:pt>
              </c:strCache>
              <c:extLst xmlns:c15="http://schemas.microsoft.com/office/drawing/2012/chart"/>
            </c:strRef>
          </c:tx>
          <c:spPr>
            <a:solidFill>
              <a:srgbClr val="C00000"/>
            </a:solidFill>
            <a:ln w="38100">
              <a:solidFill>
                <a:sysClr val="windowText" lastClr="000000"/>
              </a:solidFill>
            </a:ln>
            <a:effectLst/>
          </c:spPr>
          <c:invertIfNegative val="0"/>
          <c:cat>
            <c:numRef>
              <c:extLst>
                <c:ext xmlns:c15="http://schemas.microsoft.com/office/drawing/2012/chart" uri="{02D57815-91ED-43cb-92C2-25804820EDAC}">
                  <c15:fullRef>
                    <c15:sqref>'2a Noise'!$B$18:$B$27</c15:sqref>
                  </c15:fullRef>
                </c:ext>
              </c:extLst>
              <c:f>'2a Noise'!$B$18</c:f>
              <c:numCache>
                <c:formatCode>General</c:formatCode>
                <c:ptCount val="1"/>
                <c:pt idx="0" formatCode="0.00">
                  <c:v>3.9</c:v>
                </c:pt>
              </c:numCache>
            </c:numRef>
          </c:cat>
          <c:val>
            <c:numRef>
              <c:extLst>
                <c:ext xmlns:c15="http://schemas.microsoft.com/office/drawing/2012/chart" uri="{02D57815-91ED-43cb-92C2-25804820EDAC}">
                  <c15:fullRef>
                    <c15:sqref>'2a Noise'!$N$18:$N$27</c15:sqref>
                  </c15:fullRef>
                </c:ext>
              </c:extLst>
              <c:f>'2a Noise'!$N$18</c:f>
              <c:numCache>
                <c:formatCode>General</c:formatCode>
                <c:ptCount val="1"/>
                <c:pt idx="0">
                  <c:v>88</c:v>
                </c:pt>
              </c:numCache>
            </c:numRef>
          </c:val>
          <c:extLst>
            <c:ext xmlns:c16="http://schemas.microsoft.com/office/drawing/2014/chart" uri="{C3380CC4-5D6E-409C-BE32-E72D297353CC}">
              <c16:uniqueId val="{00000008-3B54-4A1F-BFD2-196065549866}"/>
            </c:ext>
          </c:extLst>
        </c:ser>
        <c:ser>
          <c:idx val="12"/>
          <c:order val="12"/>
          <c:tx>
            <c:strRef>
              <c:f>'2a Noise'!$O$17</c:f>
              <c:strCache>
                <c:ptCount val="1"/>
                <c:pt idx="0">
                  <c:v>G18 Prov Max</c:v>
                </c:pt>
              </c:strCache>
            </c:strRef>
          </c:tx>
          <c:spPr>
            <a:solidFill>
              <a:srgbClr val="0070C0"/>
            </a:solidFill>
            <a:ln>
              <a:noFill/>
            </a:ln>
            <a:effectLst/>
          </c:spPr>
          <c:invertIfNegative val="0"/>
          <c:cat>
            <c:numRef>
              <c:extLst>
                <c:ext xmlns:c15="http://schemas.microsoft.com/office/drawing/2012/chart" uri="{02D57815-91ED-43cb-92C2-25804820EDAC}">
                  <c15:fullRef>
                    <c15:sqref>'2a Noise'!$B$18:$B$27</c15:sqref>
                  </c15:fullRef>
                </c:ext>
              </c:extLst>
              <c:f>'2a Noise'!$B$18</c:f>
              <c:numCache>
                <c:formatCode>General</c:formatCode>
                <c:ptCount val="1"/>
                <c:pt idx="0" formatCode="0.00">
                  <c:v>3.9</c:v>
                </c:pt>
              </c:numCache>
            </c:numRef>
          </c:cat>
          <c:val>
            <c:numRef>
              <c:extLst>
                <c:ext xmlns:c15="http://schemas.microsoft.com/office/drawing/2012/chart" uri="{02D57815-91ED-43cb-92C2-25804820EDAC}">
                  <c15:fullRef>
                    <c15:sqref>'2a Noise'!$O$18:$O$27</c15:sqref>
                  </c15:fullRef>
                </c:ext>
              </c:extLst>
              <c:f>'2a Noise'!$O$18</c:f>
              <c:numCache>
                <c:formatCode>0</c:formatCode>
                <c:ptCount val="1"/>
                <c:pt idx="0">
                  <c:v>157</c:v>
                </c:pt>
              </c:numCache>
            </c:numRef>
          </c:val>
          <c:extLst>
            <c:ext xmlns:c16="http://schemas.microsoft.com/office/drawing/2014/chart" uri="{C3380CC4-5D6E-409C-BE32-E72D297353CC}">
              <c16:uniqueId val="{00000009-3B54-4A1F-BFD2-196065549866}"/>
            </c:ext>
          </c:extLst>
        </c:ser>
        <c:ser>
          <c:idx val="13"/>
          <c:order val="13"/>
          <c:tx>
            <c:strRef>
              <c:f>'2a Noise'!$P$17</c:f>
              <c:strCache>
                <c:ptCount val="1"/>
                <c:pt idx="0">
                  <c:v>G18 Prov Mean</c:v>
                </c:pt>
              </c:strCache>
              <c:extLst xmlns:c15="http://schemas.microsoft.com/office/drawing/2012/chart"/>
            </c:strRef>
          </c:tx>
          <c:spPr>
            <a:solidFill>
              <a:srgbClr val="0070C0"/>
            </a:solidFill>
            <a:ln w="38100">
              <a:solidFill>
                <a:schemeClr val="tx1"/>
              </a:solidFill>
            </a:ln>
            <a:effectLst/>
          </c:spPr>
          <c:invertIfNegative val="0"/>
          <c:cat>
            <c:numRef>
              <c:extLst>
                <c:ext xmlns:c15="http://schemas.microsoft.com/office/drawing/2012/chart" uri="{02D57815-91ED-43cb-92C2-25804820EDAC}">
                  <c15:fullRef>
                    <c15:sqref>'2a Noise'!$B$18:$B$27</c15:sqref>
                  </c15:fullRef>
                </c:ext>
              </c:extLst>
              <c:f>'2a Noise'!$B$18</c:f>
              <c:numCache>
                <c:formatCode>General</c:formatCode>
                <c:ptCount val="1"/>
                <c:pt idx="0" formatCode="0.00">
                  <c:v>3.9</c:v>
                </c:pt>
              </c:numCache>
            </c:numRef>
          </c:cat>
          <c:val>
            <c:numRef>
              <c:extLst>
                <c:ext xmlns:c15="http://schemas.microsoft.com/office/drawing/2012/chart" uri="{02D57815-91ED-43cb-92C2-25804820EDAC}">
                  <c15:fullRef>
                    <c15:sqref>'2a Noise'!$P$18:$P$27</c15:sqref>
                  </c15:fullRef>
                </c:ext>
              </c:extLst>
              <c:f>'2a Noise'!$P$18</c:f>
              <c:numCache>
                <c:formatCode>0</c:formatCode>
                <c:ptCount val="1"/>
                <c:pt idx="0">
                  <c:v>93</c:v>
                </c:pt>
              </c:numCache>
            </c:numRef>
          </c:val>
          <c:extLst>
            <c:ext xmlns:c16="http://schemas.microsoft.com/office/drawing/2014/chart" uri="{C3380CC4-5D6E-409C-BE32-E72D297353CC}">
              <c16:uniqueId val="{0000000A-3B54-4A1F-BFD2-196065549866}"/>
            </c:ext>
          </c:extLst>
        </c:ser>
        <c:dLbls>
          <c:showLegendKey val="0"/>
          <c:showVal val="0"/>
          <c:showCatName val="0"/>
          <c:showSerName val="0"/>
          <c:showPercent val="0"/>
          <c:showBubbleSize val="0"/>
        </c:dLbls>
        <c:gapWidth val="219"/>
        <c:overlap val="-27"/>
        <c:axId val="1406546720"/>
        <c:axId val="1675903056"/>
        <c:extLst>
          <c:ext xmlns:c15="http://schemas.microsoft.com/office/drawing/2012/chart" uri="{02D57815-91ED-43cb-92C2-25804820EDAC}">
            <c15:filteredBarSeries>
              <c15:ser>
                <c:idx val="0"/>
                <c:order val="0"/>
                <c:tx>
                  <c:strRef>
                    <c:extLst>
                      <c:ext uri="{02D57815-91ED-43cb-92C2-25804820EDAC}">
                        <c15:formulaRef>
                          <c15:sqref>'2a Noise'!$C$17</c15:sqref>
                        </c15:formulaRef>
                      </c:ext>
                    </c:extLst>
                    <c:strCache>
                      <c:ptCount val="1"/>
                      <c:pt idx="0">
                        <c:v>MRD</c:v>
                      </c:pt>
                    </c:strCache>
                  </c:strRef>
                </c:tx>
                <c:spPr>
                  <a:solidFill>
                    <a:srgbClr val="92D050"/>
                  </a:solidFill>
                  <a:ln>
                    <a:noFill/>
                  </a:ln>
                  <a:effectLst/>
                </c:spPr>
                <c:invertIfNegative val="0"/>
                <c:cat>
                  <c:numRef>
                    <c:extLst>
                      <c:ext uri="{02D57815-91ED-43cb-92C2-25804820EDAC}">
                        <c15:fullRef>
                          <c15:sqref>'2a Noise'!$B$18:$B$27</c15:sqref>
                        </c15:fullRef>
                        <c15:formulaRef>
                          <c15:sqref>'2a Noise'!$B$18</c15:sqref>
                        </c15:formulaRef>
                      </c:ext>
                    </c:extLst>
                    <c:numCache>
                      <c:formatCode>General</c:formatCode>
                      <c:ptCount val="1"/>
                      <c:pt idx="0" formatCode="0.00">
                        <c:v>3.9</c:v>
                      </c:pt>
                    </c:numCache>
                  </c:numRef>
                </c:cat>
                <c:val>
                  <c:numRef>
                    <c:extLst>
                      <c:ext uri="{02D57815-91ED-43cb-92C2-25804820EDAC}">
                        <c15:fullRef>
                          <c15:sqref>'2a Noise'!$C$18:$C$27</c15:sqref>
                        </c15:fullRef>
                        <c15:formulaRef>
                          <c15:sqref>'2a Noise'!$C$18</c15:sqref>
                        </c15:formulaRef>
                      </c:ext>
                    </c:extLst>
                    <c:numCache>
                      <c:formatCode>0</c:formatCode>
                      <c:ptCount val="1"/>
                      <c:pt idx="0">
                        <c:v>100</c:v>
                      </c:pt>
                    </c:numCache>
                  </c:numRef>
                </c:val>
                <c:extLst>
                  <c:ext xmlns:c16="http://schemas.microsoft.com/office/drawing/2014/chart" uri="{C3380CC4-5D6E-409C-BE32-E72D297353CC}">
                    <c16:uniqueId val="{0000000B-3B54-4A1F-BFD2-196065549866}"/>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'2a Noise'!$D$17</c15:sqref>
                        </c15:formulaRef>
                      </c:ext>
                    </c:extLst>
                    <c:strCache>
                      <c:ptCount val="1"/>
                      <c:pt idx="0">
                        <c:v>Baseline</c:v>
                      </c:pt>
                    </c:strCache>
                  </c:strRef>
                </c:tx>
                <c:spPr>
                  <a:solidFill>
                    <a:schemeClr val="bg1">
                      <a:lumMod val="65000"/>
                    </a:schemeClr>
                  </a:solidFill>
                  <a:ln>
                    <a:noFill/>
                  </a:ln>
                  <a:effectLst/>
                </c:spPr>
                <c:invertIfNegative val="0"/>
                <c:cat>
                  <c:numRef>
                    <c:extLst>
                      <c:ext xmlns:c15="http://schemas.microsoft.com/office/drawing/2012/chart" uri="{02D57815-91ED-43cb-92C2-25804820EDAC}">
                        <c15:fullRef>
                          <c15:sqref>'2a Noise'!$B$18:$B$27</c15:sqref>
                        </c15:fullRef>
                        <c15:formulaRef>
                          <c15:sqref>'2a Noise'!$B$18</c15:sqref>
                        </c15:formulaRef>
                      </c:ext>
                    </c:extLst>
                    <c:numCache>
                      <c:formatCode>General</c:formatCode>
                      <c:ptCount val="1"/>
                      <c:pt idx="0" formatCode="0.00">
                        <c:v>3.9</c:v>
                      </c:pt>
                    </c:numCache>
                  </c:numRef>
                </c:cat>
                <c:val>
                  <c:numRef>
                    <c:extLst>
                      <c:ext xmlns:c15="http://schemas.microsoft.com/office/drawing/2012/chart" uri="{02D57815-91ED-43cb-92C2-25804820EDAC}">
                        <c15:fullRef>
                          <c15:sqref>'2a Noise'!$D$18:$D$27</c15:sqref>
                        </c15:fullRef>
                        <c15:formulaRef>
                          <c15:sqref>'2a Noise'!$D$18</c15:sqref>
                        </c15:formulaRef>
                      </c:ext>
                    </c:extLst>
                    <c:numCache>
                      <c:formatCode>0</c:formatCode>
                      <c:ptCount val="1"/>
                      <c:pt idx="0">
                        <c:v>70</c:v>
                      </c:pt>
                    </c:numCache>
                  </c:numRef>
                </c:val>
                <c:extLst xmlns:c15="http://schemas.microsoft.com/office/drawing/2012/chart">
                  <c:ext xmlns:c16="http://schemas.microsoft.com/office/drawing/2014/chart" uri="{C3380CC4-5D6E-409C-BE32-E72D297353CC}">
                    <c16:uniqueId val="{0000000C-3B54-4A1F-BFD2-196065549866}"/>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'2a Noise'!$E$17</c15:sqref>
                        </c15:formulaRef>
                      </c:ext>
                    </c:extLst>
                    <c:strCache>
                      <c:ptCount val="1"/>
                      <c:pt idx="0">
                        <c:v>G16 Prov Max</c:v>
                      </c:pt>
                    </c:strCache>
                  </c:strRef>
                </c:tx>
                <c:spPr>
                  <a:solidFill>
                    <a:schemeClr val="accent3"/>
                  </a:solidFill>
                  <a:ln>
                    <a:noFill/>
                  </a:ln>
                  <a:effectLst/>
                </c:spPr>
                <c:invertIfNegative val="0"/>
                <c:cat>
                  <c:numRef>
                    <c:extLst>
                      <c:ext xmlns:c15="http://schemas.microsoft.com/office/drawing/2012/chart" uri="{02D57815-91ED-43cb-92C2-25804820EDAC}">
                        <c15:fullRef>
                          <c15:sqref>'2a Noise'!$B$18:$B$27</c15:sqref>
                        </c15:fullRef>
                        <c15:formulaRef>
                          <c15:sqref>'2a Noise'!$B$18</c15:sqref>
                        </c15:formulaRef>
                      </c:ext>
                    </c:extLst>
                    <c:numCache>
                      <c:formatCode>General</c:formatCode>
                      <c:ptCount val="1"/>
                      <c:pt idx="0" formatCode="0.00">
                        <c:v>3.9</c:v>
                      </c:pt>
                    </c:numCache>
                  </c:numRef>
                </c:cat>
                <c:val>
                  <c:numRef>
                    <c:extLst>
                      <c:ext xmlns:c15="http://schemas.microsoft.com/office/drawing/2012/chart" uri="{02D57815-91ED-43cb-92C2-25804820EDAC}">
                        <c15:fullRef>
                          <c15:sqref>'2a Noise'!$E$18:$E$27</c15:sqref>
                        </c15:fullRef>
                        <c15:formulaRef>
                          <c15:sqref>'2a Noise'!$E$18</c15:sqref>
                        </c15:formulaRef>
                      </c:ext>
                    </c:extLst>
                    <c:numCache>
                      <c:formatCode>0</c:formatCode>
                      <c:ptCount val="1"/>
                    </c:numCache>
                  </c:numRef>
                </c:val>
                <c:extLst xmlns:c15="http://schemas.microsoft.com/office/drawing/2012/chart">
                  <c:ext xmlns:c16="http://schemas.microsoft.com/office/drawing/2014/chart" uri="{C3380CC4-5D6E-409C-BE32-E72D297353CC}">
                    <c16:uniqueId val="{0000000D-3B54-4A1F-BFD2-196065549866}"/>
                  </c:ext>
                </c:extLst>
              </c15:ser>
            </c15:filteredBarSeries>
          </c:ext>
        </c:extLst>
      </c:barChart>
      <c:catAx>
        <c:axId val="1406546720"/>
        <c:scaling>
          <c:orientation val="minMax"/>
        </c:scaling>
        <c:delete val="0"/>
        <c:axPos val="b"/>
        <c:numFmt formatCode="0.0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75903056"/>
        <c:crosses val="autoZero"/>
        <c:auto val="1"/>
        <c:lblAlgn val="ctr"/>
        <c:lblOffset val="100"/>
        <c:noMultiLvlLbl val="0"/>
      </c:catAx>
      <c:valAx>
        <c:axId val="16759030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dirty="0"/>
                  <a:t>NEdT (mK)</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065467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dirty="0"/>
              <a:t>VNIR Accuracy for GOES-</a:t>
            </a:r>
            <a:r>
              <a:rPr lang="en-US" sz="2000" b="1" dirty="0">
                <a:solidFill>
                  <a:srgbClr val="FFC000"/>
                </a:solidFill>
              </a:rPr>
              <a:t>16</a:t>
            </a:r>
            <a:r>
              <a:rPr lang="en-US" sz="2000" b="1" dirty="0"/>
              <a:t>/</a:t>
            </a:r>
            <a:r>
              <a:rPr lang="en-US" sz="2000" b="1" dirty="0">
                <a:solidFill>
                  <a:srgbClr val="C00000"/>
                </a:solidFill>
              </a:rPr>
              <a:t>17</a:t>
            </a:r>
            <a:r>
              <a:rPr lang="en-US" sz="2000" b="1" dirty="0"/>
              <a:t>/</a:t>
            </a:r>
            <a:r>
              <a:rPr lang="en-US" sz="2000" b="1" dirty="0">
                <a:solidFill>
                  <a:srgbClr val="0070C0"/>
                </a:solidFill>
              </a:rPr>
              <a:t>18</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1"/>
          <c:order val="1"/>
          <c:tx>
            <c:strRef>
              <c:f>'2d Accuracy'!$D$4</c:f>
              <c:strCache>
                <c:ptCount val="1"/>
                <c:pt idx="0">
                  <c:v>Baseline*</c:v>
                </c:pt>
              </c:strCache>
            </c:strRef>
          </c:tx>
          <c:spPr>
            <a:solidFill>
              <a:schemeClr val="bg1">
                <a:lumMod val="65000"/>
              </a:schemeClr>
            </a:solidFill>
            <a:ln>
              <a:noFill/>
            </a:ln>
            <a:effectLst/>
          </c:spPr>
          <c:invertIfNegative val="0"/>
          <c:cat>
            <c:numRef>
              <c:f>'2d Accuracy'!$B$5:$B$10</c:f>
              <c:numCache>
                <c:formatCode>0.00</c:formatCode>
                <c:ptCount val="6"/>
                <c:pt idx="0">
                  <c:v>0.47</c:v>
                </c:pt>
                <c:pt idx="1">
                  <c:v>0.64</c:v>
                </c:pt>
                <c:pt idx="2">
                  <c:v>0.86</c:v>
                </c:pt>
                <c:pt idx="3">
                  <c:v>1.38</c:v>
                </c:pt>
                <c:pt idx="4">
                  <c:v>1.61</c:v>
                </c:pt>
                <c:pt idx="5">
                  <c:v>2.25</c:v>
                </c:pt>
              </c:numCache>
            </c:numRef>
          </c:cat>
          <c:val>
            <c:numRef>
              <c:f>'2d Accuracy'!$D$5:$D$10</c:f>
              <c:numCache>
                <c:formatCode>0.00</c:formatCode>
                <c:ptCount val="6"/>
                <c:pt idx="0">
                  <c:v>2.71</c:v>
                </c:pt>
                <c:pt idx="1">
                  <c:v>2.5299999999999998</c:v>
                </c:pt>
                <c:pt idx="2">
                  <c:v>2.4</c:v>
                </c:pt>
                <c:pt idx="3">
                  <c:v>3.77</c:v>
                </c:pt>
                <c:pt idx="4">
                  <c:v>2.74</c:v>
                </c:pt>
                <c:pt idx="5">
                  <c:v>2.77</c:v>
                </c:pt>
              </c:numCache>
            </c:numRef>
          </c:val>
          <c:extLst>
            <c:ext xmlns:c16="http://schemas.microsoft.com/office/drawing/2014/chart" uri="{C3380CC4-5D6E-409C-BE32-E72D297353CC}">
              <c16:uniqueId val="{00000000-8C5D-46EF-A77B-15D0CCEB8EC6}"/>
            </c:ext>
          </c:extLst>
        </c:ser>
        <c:ser>
          <c:idx val="4"/>
          <c:order val="4"/>
          <c:tx>
            <c:strRef>
              <c:f>'2d Accuracy'!$G$4</c:f>
              <c:strCache>
                <c:ptCount val="1"/>
                <c:pt idx="0">
                  <c:v>G16 Full</c:v>
                </c:pt>
              </c:strCache>
            </c:strRef>
          </c:tx>
          <c:spPr>
            <a:solidFill>
              <a:srgbClr val="FFC000"/>
            </a:solidFill>
            <a:ln>
              <a:noFill/>
            </a:ln>
            <a:effectLst/>
          </c:spPr>
          <c:invertIfNegative val="0"/>
          <c:errBars>
            <c:errBarType val="both"/>
            <c:errValType val="cust"/>
            <c:noEndCap val="0"/>
            <c:plus>
              <c:numRef>
                <c:f>'2d Accuracy'!$H$5:$H$10</c:f>
                <c:numCache>
                  <c:formatCode>General</c:formatCode>
                  <c:ptCount val="6"/>
                  <c:pt idx="0">
                    <c:v>3.3</c:v>
                  </c:pt>
                  <c:pt idx="1">
                    <c:v>4.5</c:v>
                  </c:pt>
                  <c:pt idx="2">
                    <c:v>3.2</c:v>
                  </c:pt>
                  <c:pt idx="3">
                    <c:v>7.5</c:v>
                  </c:pt>
                  <c:pt idx="4">
                    <c:v>5.7</c:v>
                  </c:pt>
                  <c:pt idx="5">
                    <c:v>3.8</c:v>
                  </c:pt>
                </c:numCache>
              </c:numRef>
            </c:plus>
            <c:minus>
              <c:numRef>
                <c:f>'2d Accuracy'!$H$5:$H$10</c:f>
                <c:numCache>
                  <c:formatCode>General</c:formatCode>
                  <c:ptCount val="6"/>
                  <c:pt idx="0">
                    <c:v>3.3</c:v>
                  </c:pt>
                  <c:pt idx="1">
                    <c:v>4.5</c:v>
                  </c:pt>
                  <c:pt idx="2">
                    <c:v>3.2</c:v>
                  </c:pt>
                  <c:pt idx="3">
                    <c:v>7.5</c:v>
                  </c:pt>
                  <c:pt idx="4">
                    <c:v>5.7</c:v>
                  </c:pt>
                  <c:pt idx="5">
                    <c:v>3.8</c:v>
                  </c:pt>
                </c:numCache>
              </c:numRef>
            </c:minus>
            <c:spPr>
              <a:noFill/>
              <a:ln w="9525" cap="flat" cmpd="sng" algn="ctr">
                <a:solidFill>
                  <a:schemeClr val="tx1">
                    <a:lumMod val="65000"/>
                    <a:lumOff val="35000"/>
                  </a:schemeClr>
                </a:solidFill>
                <a:round/>
              </a:ln>
              <a:effectLst/>
            </c:spPr>
          </c:errBars>
          <c:cat>
            <c:numRef>
              <c:f>'2d Accuracy'!$B$5:$B$10</c:f>
              <c:numCache>
                <c:formatCode>0.00</c:formatCode>
                <c:ptCount val="6"/>
                <c:pt idx="0">
                  <c:v>0.47</c:v>
                </c:pt>
                <c:pt idx="1">
                  <c:v>0.64</c:v>
                </c:pt>
                <c:pt idx="2">
                  <c:v>0.86</c:v>
                </c:pt>
                <c:pt idx="3">
                  <c:v>1.38</c:v>
                </c:pt>
                <c:pt idx="4">
                  <c:v>1.61</c:v>
                </c:pt>
                <c:pt idx="5">
                  <c:v>2.25</c:v>
                </c:pt>
              </c:numCache>
            </c:numRef>
          </c:cat>
          <c:val>
            <c:numRef>
              <c:f>'2d Accuracy'!$G$5:$G$10</c:f>
              <c:numCache>
                <c:formatCode>0.00</c:formatCode>
                <c:ptCount val="6"/>
                <c:pt idx="0">
                  <c:v>4.7</c:v>
                </c:pt>
                <c:pt idx="1">
                  <c:v>0.47080979284368496</c:v>
                </c:pt>
                <c:pt idx="2">
                  <c:v>1.5</c:v>
                </c:pt>
                <c:pt idx="3">
                  <c:v>-0.5</c:v>
                </c:pt>
                <c:pt idx="4">
                  <c:v>3.8</c:v>
                </c:pt>
                <c:pt idx="5">
                  <c:v>0.5</c:v>
                </c:pt>
              </c:numCache>
            </c:numRef>
          </c:val>
          <c:extLst>
            <c:ext xmlns:c16="http://schemas.microsoft.com/office/drawing/2014/chart" uri="{C3380CC4-5D6E-409C-BE32-E72D297353CC}">
              <c16:uniqueId val="{00000001-8C5D-46EF-A77B-15D0CCEB8EC6}"/>
            </c:ext>
          </c:extLst>
        </c:ser>
        <c:ser>
          <c:idx val="8"/>
          <c:order val="8"/>
          <c:tx>
            <c:strRef>
              <c:f>'2d Accuracy'!$K$4</c:f>
              <c:strCache>
                <c:ptCount val="1"/>
                <c:pt idx="0">
                  <c:v>G17 Full</c:v>
                </c:pt>
              </c:strCache>
            </c:strRef>
          </c:tx>
          <c:spPr>
            <a:solidFill>
              <a:srgbClr val="C00000"/>
            </a:solidFill>
            <a:ln>
              <a:noFill/>
            </a:ln>
            <a:effectLst/>
          </c:spPr>
          <c:invertIfNegative val="0"/>
          <c:errBars>
            <c:errBarType val="both"/>
            <c:errValType val="cust"/>
            <c:noEndCap val="0"/>
            <c:plus>
              <c:numRef>
                <c:f>'2d Accuracy'!$L$5:$L$10</c:f>
                <c:numCache>
                  <c:formatCode>General</c:formatCode>
                  <c:ptCount val="6"/>
                  <c:pt idx="0">
                    <c:v>3.24</c:v>
                  </c:pt>
                  <c:pt idx="1">
                    <c:v>4.45</c:v>
                  </c:pt>
                  <c:pt idx="2">
                    <c:v>3.6</c:v>
                  </c:pt>
                  <c:pt idx="3">
                    <c:v>6.96</c:v>
                  </c:pt>
                  <c:pt idx="4">
                    <c:v>3.36</c:v>
                  </c:pt>
                  <c:pt idx="5">
                    <c:v>2.86</c:v>
                  </c:pt>
                </c:numCache>
              </c:numRef>
            </c:plus>
            <c:minus>
              <c:numRef>
                <c:f>'2d Accuracy'!$L$5:$L$10</c:f>
                <c:numCache>
                  <c:formatCode>General</c:formatCode>
                  <c:ptCount val="6"/>
                  <c:pt idx="0">
                    <c:v>3.24</c:v>
                  </c:pt>
                  <c:pt idx="1">
                    <c:v>4.45</c:v>
                  </c:pt>
                  <c:pt idx="2">
                    <c:v>3.6</c:v>
                  </c:pt>
                  <c:pt idx="3">
                    <c:v>6.96</c:v>
                  </c:pt>
                  <c:pt idx="4">
                    <c:v>3.36</c:v>
                  </c:pt>
                  <c:pt idx="5">
                    <c:v>2.86</c:v>
                  </c:pt>
                </c:numCache>
              </c:numRef>
            </c:minus>
            <c:spPr>
              <a:noFill/>
              <a:ln w="9525" cap="flat" cmpd="sng" algn="ctr">
                <a:solidFill>
                  <a:schemeClr val="tx1">
                    <a:lumMod val="65000"/>
                    <a:lumOff val="35000"/>
                  </a:schemeClr>
                </a:solidFill>
                <a:round/>
              </a:ln>
              <a:effectLst/>
            </c:spPr>
          </c:errBars>
          <c:cat>
            <c:numRef>
              <c:f>'2d Accuracy'!$B$5:$B$10</c:f>
              <c:numCache>
                <c:formatCode>0.00</c:formatCode>
                <c:ptCount val="6"/>
                <c:pt idx="0">
                  <c:v>0.47</c:v>
                </c:pt>
                <c:pt idx="1">
                  <c:v>0.64</c:v>
                </c:pt>
                <c:pt idx="2">
                  <c:v>0.86</c:v>
                </c:pt>
                <c:pt idx="3">
                  <c:v>1.38</c:v>
                </c:pt>
                <c:pt idx="4">
                  <c:v>1.61</c:v>
                </c:pt>
                <c:pt idx="5">
                  <c:v>2.25</c:v>
                </c:pt>
              </c:numCache>
            </c:numRef>
          </c:cat>
          <c:val>
            <c:numRef>
              <c:f>'2d Accuracy'!$K$5:$K$10</c:f>
              <c:numCache>
                <c:formatCode>0.00</c:formatCode>
                <c:ptCount val="6"/>
                <c:pt idx="0">
                  <c:v>1.52</c:v>
                </c:pt>
                <c:pt idx="1">
                  <c:v>0.99</c:v>
                </c:pt>
                <c:pt idx="2">
                  <c:v>0</c:v>
                </c:pt>
                <c:pt idx="3">
                  <c:v>-3.18</c:v>
                </c:pt>
                <c:pt idx="4">
                  <c:v>-0.97</c:v>
                </c:pt>
                <c:pt idx="5">
                  <c:v>-2.61</c:v>
                </c:pt>
              </c:numCache>
            </c:numRef>
          </c:val>
          <c:extLst>
            <c:ext xmlns:c16="http://schemas.microsoft.com/office/drawing/2014/chart" uri="{C3380CC4-5D6E-409C-BE32-E72D297353CC}">
              <c16:uniqueId val="{00000002-8C5D-46EF-A77B-15D0CCEB8EC6}"/>
            </c:ext>
          </c:extLst>
        </c:ser>
        <c:ser>
          <c:idx val="10"/>
          <c:order val="10"/>
          <c:tx>
            <c:strRef>
              <c:f>'2d Accuracy'!$M$4</c:f>
              <c:strCache>
                <c:ptCount val="1"/>
                <c:pt idx="0">
                  <c:v>G18 Prov</c:v>
                </c:pt>
              </c:strCache>
            </c:strRef>
          </c:tx>
          <c:spPr>
            <a:solidFill>
              <a:srgbClr val="0070C0"/>
            </a:solidFill>
            <a:ln>
              <a:noFill/>
            </a:ln>
            <a:effectLst/>
          </c:spPr>
          <c:invertIfNegative val="0"/>
          <c:errBars>
            <c:errBarType val="both"/>
            <c:errValType val="cust"/>
            <c:noEndCap val="0"/>
            <c:plus>
              <c:numRef>
                <c:f>'2d Accuracy'!$N$5:$N$10</c:f>
                <c:numCache>
                  <c:formatCode>General</c:formatCode>
                  <c:ptCount val="6"/>
                  <c:pt idx="0">
                    <c:v>3.6</c:v>
                  </c:pt>
                  <c:pt idx="1">
                    <c:v>4.9000000000000004</c:v>
                  </c:pt>
                  <c:pt idx="2">
                    <c:v>3.9</c:v>
                  </c:pt>
                  <c:pt idx="3">
                    <c:v>2.1</c:v>
                  </c:pt>
                  <c:pt idx="4">
                    <c:v>5.0999999999999996</c:v>
                  </c:pt>
                  <c:pt idx="5">
                    <c:v>2.2999999999999998</c:v>
                  </c:pt>
                </c:numCache>
              </c:numRef>
            </c:plus>
            <c:minus>
              <c:numRef>
                <c:f>'2d Accuracy'!$N$5:$N$10</c:f>
                <c:numCache>
                  <c:formatCode>General</c:formatCode>
                  <c:ptCount val="6"/>
                  <c:pt idx="0">
                    <c:v>3.6</c:v>
                  </c:pt>
                  <c:pt idx="1">
                    <c:v>4.9000000000000004</c:v>
                  </c:pt>
                  <c:pt idx="2">
                    <c:v>3.9</c:v>
                  </c:pt>
                  <c:pt idx="3">
                    <c:v>2.1</c:v>
                  </c:pt>
                  <c:pt idx="4">
                    <c:v>5.0999999999999996</c:v>
                  </c:pt>
                  <c:pt idx="5">
                    <c:v>2.2999999999999998</c:v>
                  </c:pt>
                </c:numCache>
              </c:numRef>
            </c:minus>
            <c:spPr>
              <a:noFill/>
              <a:ln w="9525" cap="flat" cmpd="sng" algn="ctr">
                <a:solidFill>
                  <a:schemeClr val="tx1">
                    <a:lumMod val="65000"/>
                    <a:lumOff val="35000"/>
                  </a:schemeClr>
                </a:solidFill>
                <a:round/>
              </a:ln>
              <a:effectLst/>
            </c:spPr>
          </c:errBars>
          <c:cat>
            <c:numRef>
              <c:f>'2d Accuracy'!$B$5:$B$10</c:f>
              <c:numCache>
                <c:formatCode>0.00</c:formatCode>
                <c:ptCount val="6"/>
                <c:pt idx="0">
                  <c:v>0.47</c:v>
                </c:pt>
                <c:pt idx="1">
                  <c:v>0.64</c:v>
                </c:pt>
                <c:pt idx="2">
                  <c:v>0.86</c:v>
                </c:pt>
                <c:pt idx="3">
                  <c:v>1.38</c:v>
                </c:pt>
                <c:pt idx="4">
                  <c:v>1.61</c:v>
                </c:pt>
                <c:pt idx="5">
                  <c:v>2.25</c:v>
                </c:pt>
              </c:numCache>
            </c:numRef>
          </c:cat>
          <c:val>
            <c:numRef>
              <c:f>'2d Accuracy'!$M$5:$M$10</c:f>
              <c:numCache>
                <c:formatCode>0.00</c:formatCode>
                <c:ptCount val="6"/>
                <c:pt idx="0">
                  <c:v>2.2000000000000002</c:v>
                </c:pt>
                <c:pt idx="1">
                  <c:v>3.0917874396135359</c:v>
                </c:pt>
                <c:pt idx="2">
                  <c:v>3.4</c:v>
                </c:pt>
                <c:pt idx="3">
                  <c:v>-2.4</c:v>
                </c:pt>
                <c:pt idx="4">
                  <c:v>5.8</c:v>
                </c:pt>
                <c:pt idx="5">
                  <c:v>-0.1</c:v>
                </c:pt>
              </c:numCache>
            </c:numRef>
          </c:val>
          <c:extLst>
            <c:ext xmlns:c16="http://schemas.microsoft.com/office/drawing/2014/chart" uri="{C3380CC4-5D6E-409C-BE32-E72D297353CC}">
              <c16:uniqueId val="{00000003-8C5D-46EF-A77B-15D0CCEB8EC6}"/>
            </c:ext>
          </c:extLst>
        </c:ser>
        <c:dLbls>
          <c:showLegendKey val="0"/>
          <c:showVal val="0"/>
          <c:showCatName val="0"/>
          <c:showSerName val="0"/>
          <c:showPercent val="0"/>
          <c:showBubbleSize val="0"/>
        </c:dLbls>
        <c:gapWidth val="219"/>
        <c:overlap val="-27"/>
        <c:axId val="1515503824"/>
        <c:axId val="1412864640"/>
        <c:extLst>
          <c:ext xmlns:c15="http://schemas.microsoft.com/office/drawing/2012/chart" uri="{02D57815-91ED-43cb-92C2-25804820EDAC}">
            <c15:filteredBarSeries>
              <c15:ser>
                <c:idx val="0"/>
                <c:order val="0"/>
                <c:tx>
                  <c:strRef>
                    <c:extLst>
                      <c:ext uri="{02D57815-91ED-43cb-92C2-25804820EDAC}">
                        <c15:formulaRef>
                          <c15:sqref>'2d Accuracy'!$C$4</c15:sqref>
                        </c15:formulaRef>
                      </c:ext>
                    </c:extLst>
                    <c:strCache>
                      <c:ptCount val="1"/>
                      <c:pt idx="0">
                        <c:v>MRD*</c:v>
                      </c:pt>
                    </c:strCache>
                  </c:strRef>
                </c:tx>
                <c:spPr>
                  <a:solidFill>
                    <a:srgbClr val="92D050"/>
                  </a:solidFill>
                  <a:ln>
                    <a:noFill/>
                  </a:ln>
                  <a:effectLst/>
                </c:spPr>
                <c:invertIfNegative val="0"/>
                <c:cat>
                  <c:numRef>
                    <c:extLst>
                      <c:ext uri="{02D57815-91ED-43cb-92C2-25804820EDAC}">
                        <c15:formulaRef>
                          <c15:sqref>'2d Accuracy'!$B$5:$B$10</c15:sqref>
                        </c15:formulaRef>
                      </c:ext>
                    </c:extLst>
                    <c:numCache>
                      <c:formatCode>0.00</c:formatCode>
                      <c:ptCount val="6"/>
                      <c:pt idx="0">
                        <c:v>0.47</c:v>
                      </c:pt>
                      <c:pt idx="1">
                        <c:v>0.64</c:v>
                      </c:pt>
                      <c:pt idx="2">
                        <c:v>0.86</c:v>
                      </c:pt>
                      <c:pt idx="3">
                        <c:v>1.38</c:v>
                      </c:pt>
                      <c:pt idx="4">
                        <c:v>1.61</c:v>
                      </c:pt>
                      <c:pt idx="5">
                        <c:v>2.25</c:v>
                      </c:pt>
                    </c:numCache>
                  </c:numRef>
                </c:cat>
                <c:val>
                  <c:numRef>
                    <c:extLst>
                      <c:ext uri="{02D57815-91ED-43cb-92C2-25804820EDAC}">
                        <c15:formulaRef>
                          <c15:sqref>'2d Accuracy'!$C$5:$C$10</c15:sqref>
                        </c15:formulaRef>
                      </c:ext>
                    </c:extLst>
                    <c:numCache>
                      <c:formatCode>0.00</c:formatCode>
                      <c:ptCount val="6"/>
                      <c:pt idx="0">
                        <c:v>5</c:v>
                      </c:pt>
                      <c:pt idx="1">
                        <c:v>5</c:v>
                      </c:pt>
                      <c:pt idx="2">
                        <c:v>5</c:v>
                      </c:pt>
                      <c:pt idx="3">
                        <c:v>5</c:v>
                      </c:pt>
                      <c:pt idx="4">
                        <c:v>5</c:v>
                      </c:pt>
                      <c:pt idx="5">
                        <c:v>5</c:v>
                      </c:pt>
                    </c:numCache>
                  </c:numRef>
                </c:val>
                <c:extLst>
                  <c:ext xmlns:c16="http://schemas.microsoft.com/office/drawing/2014/chart" uri="{C3380CC4-5D6E-409C-BE32-E72D297353CC}">
                    <c16:uniqueId val="{00000004-8C5D-46EF-A77B-15D0CCEB8EC6}"/>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'2d Accuracy'!$E$4</c15:sqref>
                        </c15:formulaRef>
                      </c:ext>
                    </c:extLst>
                    <c:strCache>
                      <c:ptCount val="1"/>
                      <c:pt idx="0">
                        <c:v>G16 Prov</c:v>
                      </c:pt>
                    </c:strCache>
                  </c:strRef>
                </c:tx>
                <c:spPr>
                  <a:solidFill>
                    <a:schemeClr val="accent3"/>
                  </a:solidFill>
                  <a:ln>
                    <a:noFill/>
                  </a:ln>
                  <a:effectLst/>
                </c:spPr>
                <c:invertIfNegative val="0"/>
                <c:cat>
                  <c:numRef>
                    <c:extLst xmlns:c15="http://schemas.microsoft.com/office/drawing/2012/chart">
                      <c:ext xmlns:c15="http://schemas.microsoft.com/office/drawing/2012/chart" uri="{02D57815-91ED-43cb-92C2-25804820EDAC}">
                        <c15:formulaRef>
                          <c15:sqref>'2d Accuracy'!$B$5:$B$10</c15:sqref>
                        </c15:formulaRef>
                      </c:ext>
                    </c:extLst>
                    <c:numCache>
                      <c:formatCode>0.00</c:formatCode>
                      <c:ptCount val="6"/>
                      <c:pt idx="0">
                        <c:v>0.47</c:v>
                      </c:pt>
                      <c:pt idx="1">
                        <c:v>0.64</c:v>
                      </c:pt>
                      <c:pt idx="2">
                        <c:v>0.86</c:v>
                      </c:pt>
                      <c:pt idx="3">
                        <c:v>1.38</c:v>
                      </c:pt>
                      <c:pt idx="4">
                        <c:v>1.61</c:v>
                      </c:pt>
                      <c:pt idx="5">
                        <c:v>2.25</c:v>
                      </c:pt>
                    </c:numCache>
                  </c:numRef>
                </c:cat>
                <c:val>
                  <c:numRef>
                    <c:extLst xmlns:c15="http://schemas.microsoft.com/office/drawing/2012/chart">
                      <c:ext xmlns:c15="http://schemas.microsoft.com/office/drawing/2012/chart" uri="{02D57815-91ED-43cb-92C2-25804820EDAC}">
                        <c15:formulaRef>
                          <c15:sqref>'2d Accuracy'!$E$5:$E$10</c15:sqref>
                        </c15:formulaRef>
                      </c:ext>
                    </c:extLst>
                    <c:numCache>
                      <c:formatCode>0.00</c:formatCode>
                      <c:ptCount val="6"/>
                      <c:pt idx="0">
                        <c:v>4.2</c:v>
                      </c:pt>
                      <c:pt idx="1">
                        <c:v>7.3</c:v>
                      </c:pt>
                      <c:pt idx="2">
                        <c:v>1.7</c:v>
                      </c:pt>
                      <c:pt idx="3">
                        <c:v>-5</c:v>
                      </c:pt>
                      <c:pt idx="4">
                        <c:v>4.5</c:v>
                      </c:pt>
                      <c:pt idx="5">
                        <c:v>-0.2</c:v>
                      </c:pt>
                    </c:numCache>
                  </c:numRef>
                </c:val>
                <c:extLst xmlns:c15="http://schemas.microsoft.com/office/drawing/2012/chart">
                  <c:ext xmlns:c16="http://schemas.microsoft.com/office/drawing/2014/chart" uri="{C3380CC4-5D6E-409C-BE32-E72D297353CC}">
                    <c16:uniqueId val="{00000005-8C5D-46EF-A77B-15D0CCEB8EC6}"/>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'2d Accuracy'!$F$4</c15:sqref>
                        </c15:formulaRef>
                      </c:ext>
                    </c:extLst>
                    <c:strCache>
                      <c:ptCount val="1"/>
                    </c:strCache>
                  </c:strRef>
                </c:tx>
                <c:spPr>
                  <a:solidFill>
                    <a:schemeClr val="accent4"/>
                  </a:solidFill>
                  <a:ln>
                    <a:noFill/>
                  </a:ln>
                  <a:effectLst/>
                </c:spPr>
                <c:invertIfNegative val="0"/>
                <c:cat>
                  <c:numRef>
                    <c:extLst xmlns:c15="http://schemas.microsoft.com/office/drawing/2012/chart">
                      <c:ext xmlns:c15="http://schemas.microsoft.com/office/drawing/2012/chart" uri="{02D57815-91ED-43cb-92C2-25804820EDAC}">
                        <c15:formulaRef>
                          <c15:sqref>'2d Accuracy'!$B$5:$B$10</c15:sqref>
                        </c15:formulaRef>
                      </c:ext>
                    </c:extLst>
                    <c:numCache>
                      <c:formatCode>0.00</c:formatCode>
                      <c:ptCount val="6"/>
                      <c:pt idx="0">
                        <c:v>0.47</c:v>
                      </c:pt>
                      <c:pt idx="1">
                        <c:v>0.64</c:v>
                      </c:pt>
                      <c:pt idx="2">
                        <c:v>0.86</c:v>
                      </c:pt>
                      <c:pt idx="3">
                        <c:v>1.38</c:v>
                      </c:pt>
                      <c:pt idx="4">
                        <c:v>1.61</c:v>
                      </c:pt>
                      <c:pt idx="5">
                        <c:v>2.25</c:v>
                      </c:pt>
                    </c:numCache>
                  </c:numRef>
                </c:cat>
                <c:val>
                  <c:numRef>
                    <c:extLst xmlns:c15="http://schemas.microsoft.com/office/drawing/2012/chart">
                      <c:ext xmlns:c15="http://schemas.microsoft.com/office/drawing/2012/chart" uri="{02D57815-91ED-43cb-92C2-25804820EDAC}">
                        <c15:formulaRef>
                          <c15:sqref>'2d Accuracy'!$F$5:$F$10</c15:sqref>
                        </c15:formulaRef>
                      </c:ext>
                    </c:extLst>
                    <c:numCache>
                      <c:formatCode>General</c:formatCode>
                      <c:ptCount val="6"/>
                    </c:numCache>
                  </c:numRef>
                </c:val>
                <c:extLst xmlns:c15="http://schemas.microsoft.com/office/drawing/2012/chart">
                  <c:ext xmlns:c16="http://schemas.microsoft.com/office/drawing/2014/chart" uri="{C3380CC4-5D6E-409C-BE32-E72D297353CC}">
                    <c16:uniqueId val="{00000006-8C5D-46EF-A77B-15D0CCEB8EC6}"/>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'2d Accuracy'!$H$4</c15:sqref>
                        </c15:formulaRef>
                      </c:ext>
                    </c:extLst>
                    <c:strCache>
                      <c:ptCount val="1"/>
                      <c:pt idx="0">
                        <c:v>STDV</c:v>
                      </c:pt>
                    </c:strCache>
                  </c:strRef>
                </c:tx>
                <c:spPr>
                  <a:solidFill>
                    <a:schemeClr val="accent6"/>
                  </a:solidFill>
                  <a:ln>
                    <a:noFill/>
                  </a:ln>
                  <a:effectLst/>
                </c:spPr>
                <c:invertIfNegative val="0"/>
                <c:cat>
                  <c:numRef>
                    <c:extLst xmlns:c15="http://schemas.microsoft.com/office/drawing/2012/chart">
                      <c:ext xmlns:c15="http://schemas.microsoft.com/office/drawing/2012/chart" uri="{02D57815-91ED-43cb-92C2-25804820EDAC}">
                        <c15:formulaRef>
                          <c15:sqref>'2d Accuracy'!$B$5:$B$10</c15:sqref>
                        </c15:formulaRef>
                      </c:ext>
                    </c:extLst>
                    <c:numCache>
                      <c:formatCode>0.00</c:formatCode>
                      <c:ptCount val="6"/>
                      <c:pt idx="0">
                        <c:v>0.47</c:v>
                      </c:pt>
                      <c:pt idx="1">
                        <c:v>0.64</c:v>
                      </c:pt>
                      <c:pt idx="2">
                        <c:v>0.86</c:v>
                      </c:pt>
                      <c:pt idx="3">
                        <c:v>1.38</c:v>
                      </c:pt>
                      <c:pt idx="4">
                        <c:v>1.61</c:v>
                      </c:pt>
                      <c:pt idx="5">
                        <c:v>2.25</c:v>
                      </c:pt>
                    </c:numCache>
                  </c:numRef>
                </c:cat>
                <c:val>
                  <c:numRef>
                    <c:extLst xmlns:c15="http://schemas.microsoft.com/office/drawing/2012/chart">
                      <c:ext xmlns:c15="http://schemas.microsoft.com/office/drawing/2012/chart" uri="{02D57815-91ED-43cb-92C2-25804820EDAC}">
                        <c15:formulaRef>
                          <c15:sqref>'2d Accuracy'!$H$5:$H$10</c15:sqref>
                        </c15:formulaRef>
                      </c:ext>
                    </c:extLst>
                    <c:numCache>
                      <c:formatCode>0.00</c:formatCode>
                      <c:ptCount val="6"/>
                      <c:pt idx="0">
                        <c:v>3.3</c:v>
                      </c:pt>
                      <c:pt idx="1">
                        <c:v>4.5</c:v>
                      </c:pt>
                      <c:pt idx="2">
                        <c:v>3.2</c:v>
                      </c:pt>
                      <c:pt idx="3">
                        <c:v>7.5</c:v>
                      </c:pt>
                      <c:pt idx="4">
                        <c:v>5.7</c:v>
                      </c:pt>
                      <c:pt idx="5">
                        <c:v>3.8</c:v>
                      </c:pt>
                    </c:numCache>
                  </c:numRef>
                </c:val>
                <c:extLst xmlns:c15="http://schemas.microsoft.com/office/drawing/2012/chart">
                  <c:ext xmlns:c16="http://schemas.microsoft.com/office/drawing/2014/chart" uri="{C3380CC4-5D6E-409C-BE32-E72D297353CC}">
                    <c16:uniqueId val="{00000007-8C5D-46EF-A77B-15D0CCEB8EC6}"/>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'2d Accuracy'!$I$4</c15:sqref>
                        </c15:formulaRef>
                      </c:ext>
                    </c:extLst>
                    <c:strCache>
                      <c:ptCount val="1"/>
                      <c:pt idx="0">
                        <c:v>G17 Prov</c:v>
                      </c:pt>
                    </c:strCache>
                  </c:strRef>
                </c:tx>
                <c:spPr>
                  <a:solidFill>
                    <a:schemeClr val="accent1">
                      <a:lumMod val="60000"/>
                    </a:schemeClr>
                  </a:solidFill>
                  <a:ln>
                    <a:noFill/>
                  </a:ln>
                  <a:effectLst/>
                </c:spPr>
                <c:invertIfNegative val="0"/>
                <c:cat>
                  <c:numRef>
                    <c:extLst xmlns:c15="http://schemas.microsoft.com/office/drawing/2012/chart">
                      <c:ext xmlns:c15="http://schemas.microsoft.com/office/drawing/2012/chart" uri="{02D57815-91ED-43cb-92C2-25804820EDAC}">
                        <c15:formulaRef>
                          <c15:sqref>'2d Accuracy'!$B$5:$B$10</c15:sqref>
                        </c15:formulaRef>
                      </c:ext>
                    </c:extLst>
                    <c:numCache>
                      <c:formatCode>0.00</c:formatCode>
                      <c:ptCount val="6"/>
                      <c:pt idx="0">
                        <c:v>0.47</c:v>
                      </c:pt>
                      <c:pt idx="1">
                        <c:v>0.64</c:v>
                      </c:pt>
                      <c:pt idx="2">
                        <c:v>0.86</c:v>
                      </c:pt>
                      <c:pt idx="3">
                        <c:v>1.38</c:v>
                      </c:pt>
                      <c:pt idx="4">
                        <c:v>1.61</c:v>
                      </c:pt>
                      <c:pt idx="5">
                        <c:v>2.25</c:v>
                      </c:pt>
                    </c:numCache>
                  </c:numRef>
                </c:cat>
                <c:val>
                  <c:numRef>
                    <c:extLst xmlns:c15="http://schemas.microsoft.com/office/drawing/2012/chart">
                      <c:ext xmlns:c15="http://schemas.microsoft.com/office/drawing/2012/chart" uri="{02D57815-91ED-43cb-92C2-25804820EDAC}">
                        <c15:formulaRef>
                          <c15:sqref>'2d Accuracy'!$I$5:$I$10</c15:sqref>
                        </c15:formulaRef>
                      </c:ext>
                    </c:extLst>
                    <c:numCache>
                      <c:formatCode>0.00</c:formatCode>
                      <c:ptCount val="6"/>
                      <c:pt idx="0">
                        <c:v>-0.66</c:v>
                      </c:pt>
                      <c:pt idx="1">
                        <c:v>8.85</c:v>
                      </c:pt>
                      <c:pt idx="2">
                        <c:v>0.42</c:v>
                      </c:pt>
                      <c:pt idx="3">
                        <c:v>-1.17</c:v>
                      </c:pt>
                      <c:pt idx="4">
                        <c:v>5.45</c:v>
                      </c:pt>
                      <c:pt idx="5">
                        <c:v>-2.8</c:v>
                      </c:pt>
                    </c:numCache>
                  </c:numRef>
                </c:val>
                <c:extLst xmlns:c15="http://schemas.microsoft.com/office/drawing/2012/chart">
                  <c:ext xmlns:c16="http://schemas.microsoft.com/office/drawing/2014/chart" uri="{C3380CC4-5D6E-409C-BE32-E72D297353CC}">
                    <c16:uniqueId val="{00000008-8C5D-46EF-A77B-15D0CCEB8EC6}"/>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'2d Accuracy'!$J$4</c15:sqref>
                        </c15:formulaRef>
                      </c:ext>
                    </c:extLst>
                    <c:strCache>
                      <c:ptCount val="1"/>
                    </c:strCache>
                  </c:strRef>
                </c:tx>
                <c:spPr>
                  <a:solidFill>
                    <a:schemeClr val="accent2">
                      <a:lumMod val="60000"/>
                    </a:schemeClr>
                  </a:solidFill>
                  <a:ln>
                    <a:noFill/>
                  </a:ln>
                  <a:effectLst/>
                </c:spPr>
                <c:invertIfNegative val="0"/>
                <c:cat>
                  <c:numRef>
                    <c:extLst xmlns:c15="http://schemas.microsoft.com/office/drawing/2012/chart">
                      <c:ext xmlns:c15="http://schemas.microsoft.com/office/drawing/2012/chart" uri="{02D57815-91ED-43cb-92C2-25804820EDAC}">
                        <c15:formulaRef>
                          <c15:sqref>'2d Accuracy'!$B$5:$B$10</c15:sqref>
                        </c15:formulaRef>
                      </c:ext>
                    </c:extLst>
                    <c:numCache>
                      <c:formatCode>0.00</c:formatCode>
                      <c:ptCount val="6"/>
                      <c:pt idx="0">
                        <c:v>0.47</c:v>
                      </c:pt>
                      <c:pt idx="1">
                        <c:v>0.64</c:v>
                      </c:pt>
                      <c:pt idx="2">
                        <c:v>0.86</c:v>
                      </c:pt>
                      <c:pt idx="3">
                        <c:v>1.38</c:v>
                      </c:pt>
                      <c:pt idx="4">
                        <c:v>1.61</c:v>
                      </c:pt>
                      <c:pt idx="5">
                        <c:v>2.25</c:v>
                      </c:pt>
                    </c:numCache>
                  </c:numRef>
                </c:cat>
                <c:val>
                  <c:numRef>
                    <c:extLst xmlns:c15="http://schemas.microsoft.com/office/drawing/2012/chart">
                      <c:ext xmlns:c15="http://schemas.microsoft.com/office/drawing/2012/chart" uri="{02D57815-91ED-43cb-92C2-25804820EDAC}">
                        <c15:formulaRef>
                          <c15:sqref>'2d Accuracy'!$J$5:$J$10</c15:sqref>
                        </c15:formulaRef>
                      </c:ext>
                    </c:extLst>
                    <c:numCache>
                      <c:formatCode>0.00</c:formatCode>
                      <c:ptCount val="6"/>
                      <c:pt idx="0">
                        <c:v>2.65</c:v>
                      </c:pt>
                      <c:pt idx="1">
                        <c:v>3.67</c:v>
                      </c:pt>
                      <c:pt idx="2">
                        <c:v>3.8</c:v>
                      </c:pt>
                      <c:pt idx="3">
                        <c:v>7.97</c:v>
                      </c:pt>
                      <c:pt idx="4">
                        <c:v>3.51</c:v>
                      </c:pt>
                      <c:pt idx="5">
                        <c:v>3.49</c:v>
                      </c:pt>
                    </c:numCache>
                  </c:numRef>
                </c:val>
                <c:extLst xmlns:c15="http://schemas.microsoft.com/office/drawing/2012/chart">
                  <c:ext xmlns:c16="http://schemas.microsoft.com/office/drawing/2014/chart" uri="{C3380CC4-5D6E-409C-BE32-E72D297353CC}">
                    <c16:uniqueId val="{00000009-8C5D-46EF-A77B-15D0CCEB8EC6}"/>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'2d Accuracy'!$L$4</c15:sqref>
                        </c15:formulaRef>
                      </c:ext>
                    </c:extLst>
                    <c:strCache>
                      <c:ptCount val="1"/>
                    </c:strCache>
                  </c:strRef>
                </c:tx>
                <c:spPr>
                  <a:solidFill>
                    <a:schemeClr val="accent4">
                      <a:lumMod val="60000"/>
                    </a:schemeClr>
                  </a:solidFill>
                  <a:ln>
                    <a:noFill/>
                  </a:ln>
                  <a:effectLst/>
                </c:spPr>
                <c:invertIfNegative val="0"/>
                <c:cat>
                  <c:numRef>
                    <c:extLst xmlns:c15="http://schemas.microsoft.com/office/drawing/2012/chart">
                      <c:ext xmlns:c15="http://schemas.microsoft.com/office/drawing/2012/chart" uri="{02D57815-91ED-43cb-92C2-25804820EDAC}">
                        <c15:formulaRef>
                          <c15:sqref>'2d Accuracy'!$B$5:$B$10</c15:sqref>
                        </c15:formulaRef>
                      </c:ext>
                    </c:extLst>
                    <c:numCache>
                      <c:formatCode>0.00</c:formatCode>
                      <c:ptCount val="6"/>
                      <c:pt idx="0">
                        <c:v>0.47</c:v>
                      </c:pt>
                      <c:pt idx="1">
                        <c:v>0.64</c:v>
                      </c:pt>
                      <c:pt idx="2">
                        <c:v>0.86</c:v>
                      </c:pt>
                      <c:pt idx="3">
                        <c:v>1.38</c:v>
                      </c:pt>
                      <c:pt idx="4">
                        <c:v>1.61</c:v>
                      </c:pt>
                      <c:pt idx="5">
                        <c:v>2.25</c:v>
                      </c:pt>
                    </c:numCache>
                  </c:numRef>
                </c:cat>
                <c:val>
                  <c:numRef>
                    <c:extLst xmlns:c15="http://schemas.microsoft.com/office/drawing/2012/chart">
                      <c:ext xmlns:c15="http://schemas.microsoft.com/office/drawing/2012/chart" uri="{02D57815-91ED-43cb-92C2-25804820EDAC}">
                        <c15:formulaRef>
                          <c15:sqref>'2d Accuracy'!$L$5:$L$10</c15:sqref>
                        </c15:formulaRef>
                      </c:ext>
                    </c:extLst>
                    <c:numCache>
                      <c:formatCode>0.00</c:formatCode>
                      <c:ptCount val="6"/>
                      <c:pt idx="0">
                        <c:v>3.24</c:v>
                      </c:pt>
                      <c:pt idx="1">
                        <c:v>4.45</c:v>
                      </c:pt>
                      <c:pt idx="2">
                        <c:v>3.6</c:v>
                      </c:pt>
                      <c:pt idx="3">
                        <c:v>6.96</c:v>
                      </c:pt>
                      <c:pt idx="4">
                        <c:v>3.36</c:v>
                      </c:pt>
                      <c:pt idx="5">
                        <c:v>2.86</c:v>
                      </c:pt>
                    </c:numCache>
                  </c:numRef>
                </c:val>
                <c:extLst xmlns:c15="http://schemas.microsoft.com/office/drawing/2012/chart">
                  <c:ext xmlns:c16="http://schemas.microsoft.com/office/drawing/2014/chart" uri="{C3380CC4-5D6E-409C-BE32-E72D297353CC}">
                    <c16:uniqueId val="{0000000A-8C5D-46EF-A77B-15D0CCEB8EC6}"/>
                  </c:ext>
                </c:extLst>
              </c15:ser>
            </c15:filteredBarSeries>
            <c15:filteredBarSeries>
              <c15:ser>
                <c:idx val="11"/>
                <c:order val="11"/>
                <c:tx>
                  <c:strRef>
                    <c:extLst xmlns:c15="http://schemas.microsoft.com/office/drawing/2012/chart">
                      <c:ext xmlns:c15="http://schemas.microsoft.com/office/drawing/2012/chart" uri="{02D57815-91ED-43cb-92C2-25804820EDAC}">
                        <c15:formulaRef>
                          <c15:sqref>'2d Accuracy'!$N$4</c15:sqref>
                        </c15:formulaRef>
                      </c:ext>
                    </c:extLst>
                    <c:strCache>
                      <c:ptCount val="1"/>
                    </c:strCache>
                  </c:strRef>
                </c:tx>
                <c:spPr>
                  <a:solidFill>
                    <a:schemeClr val="accent6">
                      <a:lumMod val="60000"/>
                    </a:schemeClr>
                  </a:solidFill>
                  <a:ln>
                    <a:noFill/>
                  </a:ln>
                  <a:effectLst/>
                </c:spPr>
                <c:invertIfNegative val="0"/>
                <c:cat>
                  <c:numRef>
                    <c:extLst xmlns:c15="http://schemas.microsoft.com/office/drawing/2012/chart">
                      <c:ext xmlns:c15="http://schemas.microsoft.com/office/drawing/2012/chart" uri="{02D57815-91ED-43cb-92C2-25804820EDAC}">
                        <c15:formulaRef>
                          <c15:sqref>'2d Accuracy'!$B$5:$B$10</c15:sqref>
                        </c15:formulaRef>
                      </c:ext>
                    </c:extLst>
                    <c:numCache>
                      <c:formatCode>0.00</c:formatCode>
                      <c:ptCount val="6"/>
                      <c:pt idx="0">
                        <c:v>0.47</c:v>
                      </c:pt>
                      <c:pt idx="1">
                        <c:v>0.64</c:v>
                      </c:pt>
                      <c:pt idx="2">
                        <c:v>0.86</c:v>
                      </c:pt>
                      <c:pt idx="3">
                        <c:v>1.38</c:v>
                      </c:pt>
                      <c:pt idx="4">
                        <c:v>1.61</c:v>
                      </c:pt>
                      <c:pt idx="5">
                        <c:v>2.25</c:v>
                      </c:pt>
                    </c:numCache>
                  </c:numRef>
                </c:cat>
                <c:val>
                  <c:numRef>
                    <c:extLst xmlns:c15="http://schemas.microsoft.com/office/drawing/2012/chart">
                      <c:ext xmlns:c15="http://schemas.microsoft.com/office/drawing/2012/chart" uri="{02D57815-91ED-43cb-92C2-25804820EDAC}">
                        <c15:formulaRef>
                          <c15:sqref>'2d Accuracy'!$N$5:$N$10</c15:sqref>
                        </c15:formulaRef>
                      </c:ext>
                    </c:extLst>
                    <c:numCache>
                      <c:formatCode>0.00</c:formatCode>
                      <c:ptCount val="6"/>
                      <c:pt idx="0">
                        <c:v>3.6</c:v>
                      </c:pt>
                      <c:pt idx="1">
                        <c:v>4.9000000000000004</c:v>
                      </c:pt>
                      <c:pt idx="2">
                        <c:v>3.9</c:v>
                      </c:pt>
                      <c:pt idx="3">
                        <c:v>2.1</c:v>
                      </c:pt>
                      <c:pt idx="4">
                        <c:v>5.0999999999999996</c:v>
                      </c:pt>
                      <c:pt idx="5">
                        <c:v>2.2999999999999998</c:v>
                      </c:pt>
                    </c:numCache>
                  </c:numRef>
                </c:val>
                <c:extLst xmlns:c15="http://schemas.microsoft.com/office/drawing/2012/chart">
                  <c:ext xmlns:c16="http://schemas.microsoft.com/office/drawing/2014/chart" uri="{C3380CC4-5D6E-409C-BE32-E72D297353CC}">
                    <c16:uniqueId val="{0000000B-8C5D-46EF-A77B-15D0CCEB8EC6}"/>
                  </c:ext>
                </c:extLst>
              </c15:ser>
            </c15:filteredBarSeries>
          </c:ext>
        </c:extLst>
      </c:barChart>
      <c:catAx>
        <c:axId val="151550382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dirty="0"/>
                  <a:t>Channel</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12864640"/>
        <c:crosses val="autoZero"/>
        <c:auto val="1"/>
        <c:lblAlgn val="ctr"/>
        <c:lblOffset val="100"/>
        <c:noMultiLvlLbl val="0"/>
      </c:catAx>
      <c:valAx>
        <c:axId val="14128646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dirty="0"/>
                  <a:t>Bias (%)</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155038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0" i="0" baseline="0" dirty="0">
                <a:effectLst/>
              </a:rPr>
              <a:t>GOES-</a:t>
            </a:r>
            <a:r>
              <a:rPr lang="en-US" sz="1800" b="1" i="0" baseline="0" dirty="0">
                <a:solidFill>
                  <a:srgbClr val="FFC000"/>
                </a:solidFill>
                <a:effectLst/>
              </a:rPr>
              <a:t>16</a:t>
            </a:r>
            <a:r>
              <a:rPr lang="en-US" sz="1800" b="0" i="0" baseline="0" dirty="0">
                <a:effectLst/>
              </a:rPr>
              <a:t>/</a:t>
            </a:r>
            <a:r>
              <a:rPr lang="en-US" sz="1800" b="1" i="0" baseline="0" dirty="0">
                <a:solidFill>
                  <a:srgbClr val="0070C0"/>
                </a:solidFill>
                <a:effectLst/>
              </a:rPr>
              <a:t>18</a:t>
            </a:r>
            <a:r>
              <a:rPr lang="en-US" sz="1800" b="0" i="0" baseline="0" dirty="0">
                <a:effectLst/>
              </a:rPr>
              <a:t> ABI IR NEdT</a:t>
            </a:r>
            <a:endParaRPr lang="en-US" dirty="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'2a Noise'!$C$17</c:f>
              <c:strCache>
                <c:ptCount val="1"/>
                <c:pt idx="0">
                  <c:v>MRD</c:v>
                </c:pt>
              </c:strCache>
            </c:strRef>
          </c:tx>
          <c:spPr>
            <a:solidFill>
              <a:srgbClr val="92D050"/>
            </a:solidFill>
            <a:ln>
              <a:noFill/>
            </a:ln>
            <a:effectLst/>
          </c:spPr>
          <c:invertIfNegative val="0"/>
          <c:cat>
            <c:numRef>
              <c:extLst>
                <c:ext xmlns:c15="http://schemas.microsoft.com/office/drawing/2012/chart" uri="{02D57815-91ED-43cb-92C2-25804820EDAC}">
                  <c15:fullRef>
                    <c15:sqref>'2a Noise'!$B$18:$B$27</c15:sqref>
                  </c15:fullRef>
                </c:ext>
              </c:extLst>
              <c:f>'2a Noise'!$B$19:$B$27</c:f>
              <c:numCache>
                <c:formatCode>General</c:formatCode>
                <c:ptCount val="9"/>
                <c:pt idx="0">
                  <c:v>6.19</c:v>
                </c:pt>
                <c:pt idx="1">
                  <c:v>6.95</c:v>
                </c:pt>
                <c:pt idx="2">
                  <c:v>7.34</c:v>
                </c:pt>
                <c:pt idx="3" formatCode="0.00">
                  <c:v>8.5</c:v>
                </c:pt>
                <c:pt idx="4">
                  <c:v>9.61</c:v>
                </c:pt>
                <c:pt idx="5">
                  <c:v>10.3</c:v>
                </c:pt>
                <c:pt idx="6">
                  <c:v>11.2</c:v>
                </c:pt>
                <c:pt idx="7">
                  <c:v>12.3</c:v>
                </c:pt>
                <c:pt idx="8">
                  <c:v>13.3</c:v>
                </c:pt>
              </c:numCache>
            </c:numRef>
          </c:cat>
          <c:val>
            <c:numRef>
              <c:extLst>
                <c:ext xmlns:c15="http://schemas.microsoft.com/office/drawing/2012/chart" uri="{02D57815-91ED-43cb-92C2-25804820EDAC}">
                  <c15:fullRef>
                    <c15:sqref>'2a Noise'!$C$18:$C$27</c15:sqref>
                  </c15:fullRef>
                </c:ext>
              </c:extLst>
              <c:f>'2a Noise'!$C$19:$C$27</c:f>
              <c:numCache>
                <c:formatCode>0</c:formatCode>
                <c:ptCount val="9"/>
                <c:pt idx="0">
                  <c:v>100</c:v>
                </c:pt>
                <c:pt idx="1">
                  <c:v>100</c:v>
                </c:pt>
                <c:pt idx="2">
                  <c:v>100</c:v>
                </c:pt>
                <c:pt idx="3">
                  <c:v>100</c:v>
                </c:pt>
                <c:pt idx="4">
                  <c:v>120</c:v>
                </c:pt>
                <c:pt idx="5">
                  <c:v>100</c:v>
                </c:pt>
                <c:pt idx="6">
                  <c:v>100</c:v>
                </c:pt>
                <c:pt idx="7">
                  <c:v>100</c:v>
                </c:pt>
                <c:pt idx="8">
                  <c:v>370</c:v>
                </c:pt>
              </c:numCache>
            </c:numRef>
          </c:val>
          <c:extLst>
            <c:ext xmlns:c16="http://schemas.microsoft.com/office/drawing/2014/chart" uri="{C3380CC4-5D6E-409C-BE32-E72D297353CC}">
              <c16:uniqueId val="{00000000-823A-4790-91A5-3376CFEF4284}"/>
            </c:ext>
          </c:extLst>
        </c:ser>
        <c:ser>
          <c:idx val="1"/>
          <c:order val="1"/>
          <c:tx>
            <c:strRef>
              <c:f>'2a Noise'!$D$17</c:f>
              <c:strCache>
                <c:ptCount val="1"/>
                <c:pt idx="0">
                  <c:v>Baseline</c:v>
                </c:pt>
              </c:strCache>
            </c:strRef>
          </c:tx>
          <c:spPr>
            <a:solidFill>
              <a:schemeClr val="bg1">
                <a:lumMod val="65000"/>
              </a:schemeClr>
            </a:solidFill>
            <a:ln>
              <a:noFill/>
            </a:ln>
            <a:effectLst/>
          </c:spPr>
          <c:invertIfNegative val="0"/>
          <c:cat>
            <c:numRef>
              <c:extLst>
                <c:ext xmlns:c15="http://schemas.microsoft.com/office/drawing/2012/chart" uri="{02D57815-91ED-43cb-92C2-25804820EDAC}">
                  <c15:fullRef>
                    <c15:sqref>'2a Noise'!$B$18:$B$27</c15:sqref>
                  </c15:fullRef>
                </c:ext>
              </c:extLst>
              <c:f>'2a Noise'!$B$19:$B$27</c:f>
              <c:numCache>
                <c:formatCode>General</c:formatCode>
                <c:ptCount val="9"/>
                <c:pt idx="0">
                  <c:v>6.19</c:v>
                </c:pt>
                <c:pt idx="1">
                  <c:v>6.95</c:v>
                </c:pt>
                <c:pt idx="2">
                  <c:v>7.34</c:v>
                </c:pt>
                <c:pt idx="3" formatCode="0.00">
                  <c:v>8.5</c:v>
                </c:pt>
                <c:pt idx="4">
                  <c:v>9.61</c:v>
                </c:pt>
                <c:pt idx="5">
                  <c:v>10.3</c:v>
                </c:pt>
                <c:pt idx="6">
                  <c:v>11.2</c:v>
                </c:pt>
                <c:pt idx="7">
                  <c:v>12.3</c:v>
                </c:pt>
                <c:pt idx="8">
                  <c:v>13.3</c:v>
                </c:pt>
              </c:numCache>
            </c:numRef>
          </c:cat>
          <c:val>
            <c:numRef>
              <c:extLst>
                <c:ext xmlns:c15="http://schemas.microsoft.com/office/drawing/2012/chart" uri="{02D57815-91ED-43cb-92C2-25804820EDAC}">
                  <c15:fullRef>
                    <c15:sqref>'2a Noise'!$D$18:$D$27</c15:sqref>
                  </c15:fullRef>
                </c:ext>
              </c:extLst>
              <c:f>'2a Noise'!$D$19:$D$27</c:f>
              <c:numCache>
                <c:formatCode>0</c:formatCode>
                <c:ptCount val="9"/>
                <c:pt idx="0">
                  <c:v>20</c:v>
                </c:pt>
                <c:pt idx="1">
                  <c:v>19</c:v>
                </c:pt>
                <c:pt idx="2">
                  <c:v>31</c:v>
                </c:pt>
                <c:pt idx="3">
                  <c:v>24</c:v>
                </c:pt>
                <c:pt idx="4">
                  <c:v>30</c:v>
                </c:pt>
                <c:pt idx="5">
                  <c:v>58</c:v>
                </c:pt>
                <c:pt idx="6">
                  <c:v>33</c:v>
                </c:pt>
                <c:pt idx="7">
                  <c:v>37</c:v>
                </c:pt>
                <c:pt idx="8">
                  <c:v>107</c:v>
                </c:pt>
              </c:numCache>
            </c:numRef>
          </c:val>
          <c:extLst>
            <c:ext xmlns:c16="http://schemas.microsoft.com/office/drawing/2014/chart" uri="{C3380CC4-5D6E-409C-BE32-E72D297353CC}">
              <c16:uniqueId val="{00000001-823A-4790-91A5-3376CFEF4284}"/>
            </c:ext>
          </c:extLst>
        </c:ser>
        <c:ser>
          <c:idx val="4"/>
          <c:order val="4"/>
          <c:tx>
            <c:strRef>
              <c:f>'2a Noise'!$G$17</c:f>
              <c:strCache>
                <c:ptCount val="1"/>
                <c:pt idx="0">
                  <c:v>G16 Full Max</c:v>
                </c:pt>
              </c:strCache>
            </c:strRef>
          </c:tx>
          <c:spPr>
            <a:solidFill>
              <a:srgbClr val="FFC000"/>
            </a:solidFill>
            <a:ln>
              <a:noFill/>
            </a:ln>
            <a:effectLst/>
          </c:spPr>
          <c:invertIfNegative val="0"/>
          <c:cat>
            <c:numRef>
              <c:extLst>
                <c:ext xmlns:c15="http://schemas.microsoft.com/office/drawing/2012/chart" uri="{02D57815-91ED-43cb-92C2-25804820EDAC}">
                  <c15:fullRef>
                    <c15:sqref>'2a Noise'!$B$18:$B$27</c15:sqref>
                  </c15:fullRef>
                </c:ext>
              </c:extLst>
              <c:f>'2a Noise'!$B$19:$B$27</c:f>
              <c:numCache>
                <c:formatCode>General</c:formatCode>
                <c:ptCount val="9"/>
                <c:pt idx="0">
                  <c:v>6.19</c:v>
                </c:pt>
                <c:pt idx="1">
                  <c:v>6.95</c:v>
                </c:pt>
                <c:pt idx="2">
                  <c:v>7.34</c:v>
                </c:pt>
                <c:pt idx="3" formatCode="0.00">
                  <c:v>8.5</c:v>
                </c:pt>
                <c:pt idx="4">
                  <c:v>9.61</c:v>
                </c:pt>
                <c:pt idx="5">
                  <c:v>10.3</c:v>
                </c:pt>
                <c:pt idx="6">
                  <c:v>11.2</c:v>
                </c:pt>
                <c:pt idx="7">
                  <c:v>12.3</c:v>
                </c:pt>
                <c:pt idx="8">
                  <c:v>13.3</c:v>
                </c:pt>
              </c:numCache>
            </c:numRef>
          </c:cat>
          <c:val>
            <c:numRef>
              <c:extLst>
                <c:ext xmlns:c15="http://schemas.microsoft.com/office/drawing/2012/chart" uri="{02D57815-91ED-43cb-92C2-25804820EDAC}">
                  <c15:fullRef>
                    <c15:sqref>'2a Noise'!$G$18:$G$27</c15:sqref>
                  </c15:fullRef>
                </c:ext>
              </c:extLst>
              <c:f>'2a Noise'!$G$19:$G$27</c:f>
              <c:numCache>
                <c:formatCode>0</c:formatCode>
                <c:ptCount val="9"/>
                <c:pt idx="0">
                  <c:v>15.1</c:v>
                </c:pt>
                <c:pt idx="1">
                  <c:v>17.3</c:v>
                </c:pt>
                <c:pt idx="2">
                  <c:v>26.4</c:v>
                </c:pt>
                <c:pt idx="3">
                  <c:v>21.4</c:v>
                </c:pt>
                <c:pt idx="4">
                  <c:v>21</c:v>
                </c:pt>
                <c:pt idx="5">
                  <c:v>31.8</c:v>
                </c:pt>
                <c:pt idx="6">
                  <c:v>22</c:v>
                </c:pt>
                <c:pt idx="7">
                  <c:v>25.2</c:v>
                </c:pt>
                <c:pt idx="8">
                  <c:v>103.2</c:v>
                </c:pt>
              </c:numCache>
            </c:numRef>
          </c:val>
          <c:extLst>
            <c:ext xmlns:c16="http://schemas.microsoft.com/office/drawing/2014/chart" uri="{C3380CC4-5D6E-409C-BE32-E72D297353CC}">
              <c16:uniqueId val="{00000002-823A-4790-91A5-3376CFEF4284}"/>
            </c:ext>
          </c:extLst>
        </c:ser>
        <c:ser>
          <c:idx val="12"/>
          <c:order val="12"/>
          <c:tx>
            <c:strRef>
              <c:f>'2a Noise'!$O$17</c:f>
              <c:strCache>
                <c:ptCount val="1"/>
                <c:pt idx="0">
                  <c:v>G18 Prov Max</c:v>
                </c:pt>
              </c:strCache>
            </c:strRef>
          </c:tx>
          <c:spPr>
            <a:solidFill>
              <a:srgbClr val="0070C0"/>
            </a:solidFill>
            <a:ln>
              <a:noFill/>
            </a:ln>
            <a:effectLst/>
          </c:spPr>
          <c:invertIfNegative val="0"/>
          <c:cat>
            <c:numRef>
              <c:extLst>
                <c:ext xmlns:c15="http://schemas.microsoft.com/office/drawing/2012/chart" uri="{02D57815-91ED-43cb-92C2-25804820EDAC}">
                  <c15:fullRef>
                    <c15:sqref>'2a Noise'!$B$18:$B$27</c15:sqref>
                  </c15:fullRef>
                </c:ext>
              </c:extLst>
              <c:f>'2a Noise'!$B$19:$B$27</c:f>
              <c:numCache>
                <c:formatCode>General</c:formatCode>
                <c:ptCount val="9"/>
                <c:pt idx="0">
                  <c:v>6.19</c:v>
                </c:pt>
                <c:pt idx="1">
                  <c:v>6.95</c:v>
                </c:pt>
                <c:pt idx="2">
                  <c:v>7.34</c:v>
                </c:pt>
                <c:pt idx="3" formatCode="0.00">
                  <c:v>8.5</c:v>
                </c:pt>
                <c:pt idx="4">
                  <c:v>9.61</c:v>
                </c:pt>
                <c:pt idx="5">
                  <c:v>10.3</c:v>
                </c:pt>
                <c:pt idx="6">
                  <c:v>11.2</c:v>
                </c:pt>
                <c:pt idx="7">
                  <c:v>12.3</c:v>
                </c:pt>
                <c:pt idx="8">
                  <c:v>13.3</c:v>
                </c:pt>
              </c:numCache>
            </c:numRef>
          </c:cat>
          <c:val>
            <c:numRef>
              <c:extLst>
                <c:ext xmlns:c15="http://schemas.microsoft.com/office/drawing/2012/chart" uri="{02D57815-91ED-43cb-92C2-25804820EDAC}">
                  <c15:fullRef>
                    <c15:sqref>'2a Noise'!$O$18:$O$27</c15:sqref>
                  </c15:fullRef>
                </c:ext>
              </c:extLst>
              <c:f>'2a Noise'!$O$19:$O$27</c:f>
              <c:numCache>
                <c:formatCode>0</c:formatCode>
                <c:ptCount val="9"/>
                <c:pt idx="0">
                  <c:v>17</c:v>
                </c:pt>
                <c:pt idx="1">
                  <c:v>24</c:v>
                </c:pt>
                <c:pt idx="2">
                  <c:v>33</c:v>
                </c:pt>
                <c:pt idx="3">
                  <c:v>33</c:v>
                </c:pt>
                <c:pt idx="4">
                  <c:v>24</c:v>
                </c:pt>
                <c:pt idx="5">
                  <c:v>38</c:v>
                </c:pt>
                <c:pt idx="6">
                  <c:v>28</c:v>
                </c:pt>
                <c:pt idx="7">
                  <c:v>37</c:v>
                </c:pt>
                <c:pt idx="8">
                  <c:v>80</c:v>
                </c:pt>
              </c:numCache>
            </c:numRef>
          </c:val>
          <c:extLst>
            <c:ext xmlns:c16="http://schemas.microsoft.com/office/drawing/2014/chart" uri="{C3380CC4-5D6E-409C-BE32-E72D297353CC}">
              <c16:uniqueId val="{00000003-823A-4790-91A5-3376CFEF4284}"/>
            </c:ext>
          </c:extLst>
        </c:ser>
        <c:dLbls>
          <c:showLegendKey val="0"/>
          <c:showVal val="0"/>
          <c:showCatName val="0"/>
          <c:showSerName val="0"/>
          <c:showPercent val="0"/>
          <c:showBubbleSize val="0"/>
        </c:dLbls>
        <c:gapWidth val="219"/>
        <c:overlap val="-27"/>
        <c:axId val="1406546720"/>
        <c:axId val="1675903056"/>
        <c:extLst>
          <c:ext xmlns:c15="http://schemas.microsoft.com/office/drawing/2012/chart" uri="{02D57815-91ED-43cb-92C2-25804820EDAC}">
            <c15:filteredBarSeries>
              <c15:ser>
                <c:idx val="2"/>
                <c:order val="2"/>
                <c:tx>
                  <c:strRef>
                    <c:extLst>
                      <c:ext uri="{02D57815-91ED-43cb-92C2-25804820EDAC}">
                        <c15:formulaRef>
                          <c15:sqref>'2a Noise'!$E$17</c15:sqref>
                        </c15:formulaRef>
                      </c:ext>
                    </c:extLst>
                    <c:strCache>
                      <c:ptCount val="1"/>
                      <c:pt idx="0">
                        <c:v>G16 Prov Max</c:v>
                      </c:pt>
                    </c:strCache>
                  </c:strRef>
                </c:tx>
                <c:spPr>
                  <a:solidFill>
                    <a:schemeClr val="accent3"/>
                  </a:solidFill>
                  <a:ln>
                    <a:noFill/>
                  </a:ln>
                  <a:effectLst/>
                </c:spPr>
                <c:invertIfNegative val="0"/>
                <c:cat>
                  <c:numRef>
                    <c:extLst>
                      <c:ext uri="{02D57815-91ED-43cb-92C2-25804820EDAC}">
                        <c15:fullRef>
                          <c15:sqref>'2a Noise'!$B$18:$B$27</c15:sqref>
                        </c15:fullRef>
                        <c15:formulaRef>
                          <c15:sqref>'2a Noise'!$B$19:$B$27</c15:sqref>
                        </c15:formulaRef>
                      </c:ext>
                    </c:extLst>
                    <c:numCache>
                      <c:formatCode>General</c:formatCode>
                      <c:ptCount val="9"/>
                      <c:pt idx="0">
                        <c:v>6.19</c:v>
                      </c:pt>
                      <c:pt idx="1">
                        <c:v>6.95</c:v>
                      </c:pt>
                      <c:pt idx="2">
                        <c:v>7.34</c:v>
                      </c:pt>
                      <c:pt idx="3" formatCode="0.00">
                        <c:v>8.5</c:v>
                      </c:pt>
                      <c:pt idx="4">
                        <c:v>9.61</c:v>
                      </c:pt>
                      <c:pt idx="5">
                        <c:v>10.3</c:v>
                      </c:pt>
                      <c:pt idx="6">
                        <c:v>11.2</c:v>
                      </c:pt>
                      <c:pt idx="7">
                        <c:v>12.3</c:v>
                      </c:pt>
                      <c:pt idx="8">
                        <c:v>13.3</c:v>
                      </c:pt>
                    </c:numCache>
                  </c:numRef>
                </c:cat>
                <c:val>
                  <c:numRef>
                    <c:extLst>
                      <c:ext uri="{02D57815-91ED-43cb-92C2-25804820EDAC}">
                        <c15:fullRef>
                          <c15:sqref>'2a Noise'!$E$18:$E$27</c15:sqref>
                        </c15:fullRef>
                        <c15:formulaRef>
                          <c15:sqref>'2a Noise'!$E$19:$E$27</c15:sqref>
                        </c15:formulaRef>
                      </c:ext>
                    </c:extLst>
                    <c:numCache>
                      <c:formatCode>0</c:formatCode>
                      <c:ptCount val="9"/>
                    </c:numCache>
                  </c:numRef>
                </c:val>
                <c:extLst>
                  <c:ext xmlns:c16="http://schemas.microsoft.com/office/drawing/2014/chart" uri="{C3380CC4-5D6E-409C-BE32-E72D297353CC}">
                    <c16:uniqueId val="{00000004-823A-4790-91A5-3376CFEF4284}"/>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'2a Noise'!$F$17</c15:sqref>
                        </c15:formulaRef>
                      </c:ext>
                    </c:extLst>
                    <c:strCache>
                      <c:ptCount val="1"/>
                      <c:pt idx="0">
                        <c:v>G16 Prov Mean</c:v>
                      </c:pt>
                    </c:strCache>
                  </c:strRef>
                </c:tx>
                <c:spPr>
                  <a:solidFill>
                    <a:schemeClr val="accent4"/>
                  </a:solidFill>
                  <a:ln>
                    <a:noFill/>
                  </a:ln>
                  <a:effectLst/>
                </c:spPr>
                <c:invertIfNegative val="0"/>
                <c:cat>
                  <c:numRef>
                    <c:extLst>
                      <c:ext xmlns:c15="http://schemas.microsoft.com/office/drawing/2012/chart" uri="{02D57815-91ED-43cb-92C2-25804820EDAC}">
                        <c15:fullRef>
                          <c15:sqref>'2a Noise'!$B$18:$B$27</c15:sqref>
                        </c15:fullRef>
                        <c15:formulaRef>
                          <c15:sqref>'2a Noise'!$B$19:$B$27</c15:sqref>
                        </c15:formulaRef>
                      </c:ext>
                    </c:extLst>
                    <c:numCache>
                      <c:formatCode>General</c:formatCode>
                      <c:ptCount val="9"/>
                      <c:pt idx="0">
                        <c:v>6.19</c:v>
                      </c:pt>
                      <c:pt idx="1">
                        <c:v>6.95</c:v>
                      </c:pt>
                      <c:pt idx="2">
                        <c:v>7.34</c:v>
                      </c:pt>
                      <c:pt idx="3" formatCode="0.00">
                        <c:v>8.5</c:v>
                      </c:pt>
                      <c:pt idx="4">
                        <c:v>9.61</c:v>
                      </c:pt>
                      <c:pt idx="5">
                        <c:v>10.3</c:v>
                      </c:pt>
                      <c:pt idx="6">
                        <c:v>11.2</c:v>
                      </c:pt>
                      <c:pt idx="7">
                        <c:v>12.3</c:v>
                      </c:pt>
                      <c:pt idx="8">
                        <c:v>13.3</c:v>
                      </c:pt>
                    </c:numCache>
                  </c:numRef>
                </c:cat>
                <c:val>
                  <c:numRef>
                    <c:extLst>
                      <c:ext xmlns:c15="http://schemas.microsoft.com/office/drawing/2012/chart" uri="{02D57815-91ED-43cb-92C2-25804820EDAC}">
                        <c15:fullRef>
                          <c15:sqref>'2a Noise'!$F$18:$F$27</c15:sqref>
                        </c15:fullRef>
                        <c15:formulaRef>
                          <c15:sqref>'2a Noise'!$F$19:$F$27</c15:sqref>
                        </c15:formulaRef>
                      </c:ext>
                    </c:extLst>
                    <c:numCache>
                      <c:formatCode>0</c:formatCode>
                      <c:ptCount val="9"/>
                      <c:pt idx="0">
                        <c:v>13</c:v>
                      </c:pt>
                      <c:pt idx="1">
                        <c:v>15</c:v>
                      </c:pt>
                      <c:pt idx="2">
                        <c:v>25</c:v>
                      </c:pt>
                      <c:pt idx="3">
                        <c:v>18</c:v>
                      </c:pt>
                      <c:pt idx="4">
                        <c:v>20</c:v>
                      </c:pt>
                      <c:pt idx="5">
                        <c:v>28</c:v>
                      </c:pt>
                      <c:pt idx="6">
                        <c:v>25</c:v>
                      </c:pt>
                      <c:pt idx="7">
                        <c:v>22</c:v>
                      </c:pt>
                      <c:pt idx="8">
                        <c:v>29</c:v>
                      </c:pt>
                    </c:numCache>
                  </c:numRef>
                </c:val>
                <c:extLst xmlns:c15="http://schemas.microsoft.com/office/drawing/2012/chart">
                  <c:ext xmlns:c16="http://schemas.microsoft.com/office/drawing/2014/chart" uri="{C3380CC4-5D6E-409C-BE32-E72D297353CC}">
                    <c16:uniqueId val="{00000005-823A-4790-91A5-3376CFEF4284}"/>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'2a Noise'!$H$17</c15:sqref>
                        </c15:formulaRef>
                      </c:ext>
                    </c:extLst>
                    <c:strCache>
                      <c:ptCount val="1"/>
                      <c:pt idx="0">
                        <c:v>G16 Full Mean</c:v>
                      </c:pt>
                    </c:strCache>
                  </c:strRef>
                </c:tx>
                <c:spPr>
                  <a:solidFill>
                    <a:schemeClr val="accent6"/>
                  </a:solidFill>
                  <a:ln>
                    <a:noFill/>
                  </a:ln>
                  <a:effectLst/>
                </c:spPr>
                <c:invertIfNegative val="0"/>
                <c:cat>
                  <c:numRef>
                    <c:extLst>
                      <c:ext xmlns:c15="http://schemas.microsoft.com/office/drawing/2012/chart" uri="{02D57815-91ED-43cb-92C2-25804820EDAC}">
                        <c15:fullRef>
                          <c15:sqref>'2a Noise'!$B$18:$B$27</c15:sqref>
                        </c15:fullRef>
                        <c15:formulaRef>
                          <c15:sqref>'2a Noise'!$B$19:$B$27</c15:sqref>
                        </c15:formulaRef>
                      </c:ext>
                    </c:extLst>
                    <c:numCache>
                      <c:formatCode>General</c:formatCode>
                      <c:ptCount val="9"/>
                      <c:pt idx="0">
                        <c:v>6.19</c:v>
                      </c:pt>
                      <c:pt idx="1">
                        <c:v>6.95</c:v>
                      </c:pt>
                      <c:pt idx="2">
                        <c:v>7.34</c:v>
                      </c:pt>
                      <c:pt idx="3" formatCode="0.00">
                        <c:v>8.5</c:v>
                      </c:pt>
                      <c:pt idx="4">
                        <c:v>9.61</c:v>
                      </c:pt>
                      <c:pt idx="5">
                        <c:v>10.3</c:v>
                      </c:pt>
                      <c:pt idx="6">
                        <c:v>11.2</c:v>
                      </c:pt>
                      <c:pt idx="7">
                        <c:v>12.3</c:v>
                      </c:pt>
                      <c:pt idx="8">
                        <c:v>13.3</c:v>
                      </c:pt>
                    </c:numCache>
                  </c:numRef>
                </c:cat>
                <c:val>
                  <c:numRef>
                    <c:extLst>
                      <c:ext xmlns:c15="http://schemas.microsoft.com/office/drawing/2012/chart" uri="{02D57815-91ED-43cb-92C2-25804820EDAC}">
                        <c15:fullRef>
                          <c15:sqref>'2a Noise'!$H$18:$H$27</c15:sqref>
                        </c15:fullRef>
                        <c15:formulaRef>
                          <c15:sqref>'2a Noise'!$H$19:$H$27</c15:sqref>
                        </c15:formulaRef>
                      </c:ext>
                    </c:extLst>
                    <c:numCache>
                      <c:formatCode>0</c:formatCode>
                      <c:ptCount val="9"/>
                      <c:pt idx="0">
                        <c:v>13</c:v>
                      </c:pt>
                      <c:pt idx="1">
                        <c:v>15</c:v>
                      </c:pt>
                      <c:pt idx="2">
                        <c:v>23</c:v>
                      </c:pt>
                      <c:pt idx="3">
                        <c:v>19</c:v>
                      </c:pt>
                      <c:pt idx="4">
                        <c:v>18</c:v>
                      </c:pt>
                      <c:pt idx="5">
                        <c:v>28</c:v>
                      </c:pt>
                      <c:pt idx="6">
                        <c:v>19</c:v>
                      </c:pt>
                      <c:pt idx="7">
                        <c:v>22</c:v>
                      </c:pt>
                      <c:pt idx="8">
                        <c:v>34</c:v>
                      </c:pt>
                    </c:numCache>
                  </c:numRef>
                </c:val>
                <c:extLst xmlns:c15="http://schemas.microsoft.com/office/drawing/2012/chart">
                  <c:ext xmlns:c16="http://schemas.microsoft.com/office/drawing/2014/chart" uri="{C3380CC4-5D6E-409C-BE32-E72D297353CC}">
                    <c16:uniqueId val="{00000006-823A-4790-91A5-3376CFEF4284}"/>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'2a Noise'!$I$17</c15:sqref>
                        </c15:formulaRef>
                      </c:ext>
                    </c:extLst>
                    <c:strCache>
                      <c:ptCount val="1"/>
                      <c:pt idx="0">
                        <c:v>G17 Prov Max</c:v>
                      </c:pt>
                    </c:strCache>
                  </c:strRef>
                </c:tx>
                <c:spPr>
                  <a:solidFill>
                    <a:schemeClr val="accent1">
                      <a:lumMod val="60000"/>
                    </a:schemeClr>
                  </a:solidFill>
                  <a:ln>
                    <a:noFill/>
                  </a:ln>
                  <a:effectLst/>
                </c:spPr>
                <c:invertIfNegative val="0"/>
                <c:cat>
                  <c:numRef>
                    <c:extLst>
                      <c:ext xmlns:c15="http://schemas.microsoft.com/office/drawing/2012/chart" uri="{02D57815-91ED-43cb-92C2-25804820EDAC}">
                        <c15:fullRef>
                          <c15:sqref>'2a Noise'!$B$18:$B$27</c15:sqref>
                        </c15:fullRef>
                        <c15:formulaRef>
                          <c15:sqref>'2a Noise'!$B$19:$B$27</c15:sqref>
                        </c15:formulaRef>
                      </c:ext>
                    </c:extLst>
                    <c:numCache>
                      <c:formatCode>General</c:formatCode>
                      <c:ptCount val="9"/>
                      <c:pt idx="0">
                        <c:v>6.19</c:v>
                      </c:pt>
                      <c:pt idx="1">
                        <c:v>6.95</c:v>
                      </c:pt>
                      <c:pt idx="2">
                        <c:v>7.34</c:v>
                      </c:pt>
                      <c:pt idx="3" formatCode="0.00">
                        <c:v>8.5</c:v>
                      </c:pt>
                      <c:pt idx="4">
                        <c:v>9.61</c:v>
                      </c:pt>
                      <c:pt idx="5">
                        <c:v>10.3</c:v>
                      </c:pt>
                      <c:pt idx="6">
                        <c:v>11.2</c:v>
                      </c:pt>
                      <c:pt idx="7">
                        <c:v>12.3</c:v>
                      </c:pt>
                      <c:pt idx="8">
                        <c:v>13.3</c:v>
                      </c:pt>
                    </c:numCache>
                  </c:numRef>
                </c:cat>
                <c:val>
                  <c:numRef>
                    <c:extLst>
                      <c:ext xmlns:c15="http://schemas.microsoft.com/office/drawing/2012/chart" uri="{02D57815-91ED-43cb-92C2-25804820EDAC}">
                        <c15:fullRef>
                          <c15:sqref>'2a Noise'!$I$18:$I$27</c15:sqref>
                        </c15:fullRef>
                        <c15:formulaRef>
                          <c15:sqref>'2a Noise'!$I$19:$I$27</c15:sqref>
                        </c15:formulaRef>
                      </c:ext>
                    </c:extLst>
                    <c:numCache>
                      <c:formatCode>0</c:formatCode>
                      <c:ptCount val="9"/>
                      <c:pt idx="0">
                        <c:v>95.4</c:v>
                      </c:pt>
                      <c:pt idx="1">
                        <c:v>84</c:v>
                      </c:pt>
                      <c:pt idx="2">
                        <c:v>151.80000000000001</c:v>
                      </c:pt>
                      <c:pt idx="3">
                        <c:v>121.2</c:v>
                      </c:pt>
                      <c:pt idx="4">
                        <c:v>368</c:v>
                      </c:pt>
                      <c:pt idx="5">
                        <c:v>92.7</c:v>
                      </c:pt>
                      <c:pt idx="6">
                        <c:v>73</c:v>
                      </c:pt>
                      <c:pt idx="7">
                        <c:v>138.1</c:v>
                      </c:pt>
                      <c:pt idx="8">
                        <c:v>1107.4000000000001</c:v>
                      </c:pt>
                    </c:numCache>
                  </c:numRef>
                </c:val>
                <c:extLst xmlns:c15="http://schemas.microsoft.com/office/drawing/2012/chart">
                  <c:ext xmlns:c16="http://schemas.microsoft.com/office/drawing/2014/chart" uri="{C3380CC4-5D6E-409C-BE32-E72D297353CC}">
                    <c16:uniqueId val="{00000007-823A-4790-91A5-3376CFEF4284}"/>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'2a Noise'!$J$17</c15:sqref>
                        </c15:formulaRef>
                      </c:ext>
                    </c:extLst>
                    <c:strCache>
                      <c:ptCount val="1"/>
                      <c:pt idx="0">
                        <c:v>G17 Prov Mean</c:v>
                      </c:pt>
                    </c:strCache>
                  </c:strRef>
                </c:tx>
                <c:spPr>
                  <a:solidFill>
                    <a:schemeClr val="accent2">
                      <a:lumMod val="60000"/>
                    </a:schemeClr>
                  </a:solidFill>
                  <a:ln>
                    <a:noFill/>
                  </a:ln>
                  <a:effectLst/>
                </c:spPr>
                <c:invertIfNegative val="0"/>
                <c:cat>
                  <c:numRef>
                    <c:extLst>
                      <c:ext xmlns:c15="http://schemas.microsoft.com/office/drawing/2012/chart" uri="{02D57815-91ED-43cb-92C2-25804820EDAC}">
                        <c15:fullRef>
                          <c15:sqref>'2a Noise'!$B$18:$B$27</c15:sqref>
                        </c15:fullRef>
                        <c15:formulaRef>
                          <c15:sqref>'2a Noise'!$B$19:$B$27</c15:sqref>
                        </c15:formulaRef>
                      </c:ext>
                    </c:extLst>
                    <c:numCache>
                      <c:formatCode>General</c:formatCode>
                      <c:ptCount val="9"/>
                      <c:pt idx="0">
                        <c:v>6.19</c:v>
                      </c:pt>
                      <c:pt idx="1">
                        <c:v>6.95</c:v>
                      </c:pt>
                      <c:pt idx="2">
                        <c:v>7.34</c:v>
                      </c:pt>
                      <c:pt idx="3" formatCode="0.00">
                        <c:v>8.5</c:v>
                      </c:pt>
                      <c:pt idx="4">
                        <c:v>9.61</c:v>
                      </c:pt>
                      <c:pt idx="5">
                        <c:v>10.3</c:v>
                      </c:pt>
                      <c:pt idx="6">
                        <c:v>11.2</c:v>
                      </c:pt>
                      <c:pt idx="7">
                        <c:v>12.3</c:v>
                      </c:pt>
                      <c:pt idx="8">
                        <c:v>13.3</c:v>
                      </c:pt>
                    </c:numCache>
                  </c:numRef>
                </c:cat>
                <c:val>
                  <c:numRef>
                    <c:extLst>
                      <c:ext xmlns:c15="http://schemas.microsoft.com/office/drawing/2012/chart" uri="{02D57815-91ED-43cb-92C2-25804820EDAC}">
                        <c15:fullRef>
                          <c15:sqref>'2a Noise'!$J$18:$J$27</c15:sqref>
                        </c15:fullRef>
                        <c15:formulaRef>
                          <c15:sqref>'2a Noise'!$J$19:$J$27</c15:sqref>
                        </c15:formulaRef>
                      </c:ext>
                    </c:extLst>
                    <c:numCache>
                      <c:formatCode>0</c:formatCode>
                      <c:ptCount val="9"/>
                      <c:pt idx="0">
                        <c:v>22.5</c:v>
                      </c:pt>
                      <c:pt idx="1">
                        <c:v>22.2</c:v>
                      </c:pt>
                      <c:pt idx="2">
                        <c:v>42.6</c:v>
                      </c:pt>
                      <c:pt idx="3">
                        <c:v>22.6</c:v>
                      </c:pt>
                      <c:pt idx="4">
                        <c:v>110</c:v>
                      </c:pt>
                      <c:pt idx="5">
                        <c:v>36.5</c:v>
                      </c:pt>
                      <c:pt idx="6">
                        <c:v>30.2</c:v>
                      </c:pt>
                      <c:pt idx="7">
                        <c:v>94</c:v>
                      </c:pt>
                      <c:pt idx="8">
                        <c:v>349.6</c:v>
                      </c:pt>
                    </c:numCache>
                  </c:numRef>
                </c:val>
                <c:extLst xmlns:c15="http://schemas.microsoft.com/office/drawing/2012/chart">
                  <c:ext xmlns:c16="http://schemas.microsoft.com/office/drawing/2014/chart" uri="{C3380CC4-5D6E-409C-BE32-E72D297353CC}">
                    <c16:uniqueId val="{00000008-823A-4790-91A5-3376CFEF4284}"/>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'2a Noise'!$K$17</c15:sqref>
                        </c15:formulaRef>
                      </c:ext>
                    </c:extLst>
                    <c:strCache>
                      <c:ptCount val="1"/>
                      <c:pt idx="0">
                        <c:v>G17 Full Max</c:v>
                      </c:pt>
                    </c:strCache>
                  </c:strRef>
                </c:tx>
                <c:spPr>
                  <a:solidFill>
                    <a:srgbClr val="C00000"/>
                  </a:solidFill>
                  <a:ln>
                    <a:noFill/>
                  </a:ln>
                  <a:effectLst/>
                </c:spPr>
                <c:invertIfNegative val="0"/>
                <c:cat>
                  <c:numRef>
                    <c:extLst>
                      <c:ext xmlns:c15="http://schemas.microsoft.com/office/drawing/2012/chart" uri="{02D57815-91ED-43cb-92C2-25804820EDAC}">
                        <c15:fullRef>
                          <c15:sqref>'2a Noise'!$B$18:$B$27</c15:sqref>
                        </c15:fullRef>
                        <c15:formulaRef>
                          <c15:sqref>'2a Noise'!$B$19:$B$27</c15:sqref>
                        </c15:formulaRef>
                      </c:ext>
                    </c:extLst>
                    <c:numCache>
                      <c:formatCode>General</c:formatCode>
                      <c:ptCount val="9"/>
                      <c:pt idx="0">
                        <c:v>6.19</c:v>
                      </c:pt>
                      <c:pt idx="1">
                        <c:v>6.95</c:v>
                      </c:pt>
                      <c:pt idx="2">
                        <c:v>7.34</c:v>
                      </c:pt>
                      <c:pt idx="3" formatCode="0.00">
                        <c:v>8.5</c:v>
                      </c:pt>
                      <c:pt idx="4">
                        <c:v>9.61</c:v>
                      </c:pt>
                      <c:pt idx="5">
                        <c:v>10.3</c:v>
                      </c:pt>
                      <c:pt idx="6">
                        <c:v>11.2</c:v>
                      </c:pt>
                      <c:pt idx="7">
                        <c:v>12.3</c:v>
                      </c:pt>
                      <c:pt idx="8">
                        <c:v>13.3</c:v>
                      </c:pt>
                    </c:numCache>
                  </c:numRef>
                </c:cat>
                <c:val>
                  <c:numRef>
                    <c:extLst>
                      <c:ext xmlns:c15="http://schemas.microsoft.com/office/drawing/2012/chart" uri="{02D57815-91ED-43cb-92C2-25804820EDAC}">
                        <c15:fullRef>
                          <c15:sqref>'2a Noise'!$K$18:$K$27</c15:sqref>
                        </c15:fullRef>
                        <c15:formulaRef>
                          <c15:sqref>'2a Noise'!$K$19:$K$27</c15:sqref>
                        </c15:formulaRef>
                      </c:ext>
                    </c:extLst>
                    <c:numCache>
                      <c:formatCode>0</c:formatCode>
                      <c:ptCount val="9"/>
                      <c:pt idx="0">
                        <c:v>58</c:v>
                      </c:pt>
                      <c:pt idx="1">
                        <c:v>270</c:v>
                      </c:pt>
                      <c:pt idx="2">
                        <c:v>295</c:v>
                      </c:pt>
                      <c:pt idx="3">
                        <c:v>78</c:v>
                      </c:pt>
                      <c:pt idx="4">
                        <c:v>400</c:v>
                      </c:pt>
                      <c:pt idx="5">
                        <c:v>89</c:v>
                      </c:pt>
                      <c:pt idx="6">
                        <c:v>69</c:v>
                      </c:pt>
                      <c:pt idx="7">
                        <c:v>149</c:v>
                      </c:pt>
                      <c:pt idx="8">
                        <c:v>788</c:v>
                      </c:pt>
                    </c:numCache>
                  </c:numRef>
                </c:val>
                <c:extLst xmlns:c15="http://schemas.microsoft.com/office/drawing/2012/chart">
                  <c:ext xmlns:c16="http://schemas.microsoft.com/office/drawing/2014/chart" uri="{C3380CC4-5D6E-409C-BE32-E72D297353CC}">
                    <c16:uniqueId val="{00000009-823A-4790-91A5-3376CFEF4284}"/>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'2a Noise'!$L$17</c15:sqref>
                        </c15:formulaRef>
                      </c:ext>
                    </c:extLst>
                    <c:strCache>
                      <c:ptCount val="1"/>
                      <c:pt idx="0">
                        <c:v>G17 Full Mean</c:v>
                      </c:pt>
                    </c:strCache>
                  </c:strRef>
                </c:tx>
                <c:spPr>
                  <a:solidFill>
                    <a:schemeClr val="accent4">
                      <a:lumMod val="60000"/>
                    </a:schemeClr>
                  </a:solidFill>
                  <a:ln>
                    <a:noFill/>
                  </a:ln>
                  <a:effectLst/>
                </c:spPr>
                <c:invertIfNegative val="0"/>
                <c:cat>
                  <c:numRef>
                    <c:extLst>
                      <c:ext xmlns:c15="http://schemas.microsoft.com/office/drawing/2012/chart" uri="{02D57815-91ED-43cb-92C2-25804820EDAC}">
                        <c15:fullRef>
                          <c15:sqref>'2a Noise'!$B$18:$B$27</c15:sqref>
                        </c15:fullRef>
                        <c15:formulaRef>
                          <c15:sqref>'2a Noise'!$B$19:$B$27</c15:sqref>
                        </c15:formulaRef>
                      </c:ext>
                    </c:extLst>
                    <c:numCache>
                      <c:formatCode>General</c:formatCode>
                      <c:ptCount val="9"/>
                      <c:pt idx="0">
                        <c:v>6.19</c:v>
                      </c:pt>
                      <c:pt idx="1">
                        <c:v>6.95</c:v>
                      </c:pt>
                      <c:pt idx="2">
                        <c:v>7.34</c:v>
                      </c:pt>
                      <c:pt idx="3" formatCode="0.00">
                        <c:v>8.5</c:v>
                      </c:pt>
                      <c:pt idx="4">
                        <c:v>9.61</c:v>
                      </c:pt>
                      <c:pt idx="5">
                        <c:v>10.3</c:v>
                      </c:pt>
                      <c:pt idx="6">
                        <c:v>11.2</c:v>
                      </c:pt>
                      <c:pt idx="7">
                        <c:v>12.3</c:v>
                      </c:pt>
                      <c:pt idx="8">
                        <c:v>13.3</c:v>
                      </c:pt>
                    </c:numCache>
                  </c:numRef>
                </c:cat>
                <c:val>
                  <c:numRef>
                    <c:extLst>
                      <c:ext xmlns:c15="http://schemas.microsoft.com/office/drawing/2012/chart" uri="{02D57815-91ED-43cb-92C2-25804820EDAC}">
                        <c15:fullRef>
                          <c15:sqref>'2a Noise'!$L$18:$L$27</c15:sqref>
                        </c15:fullRef>
                        <c15:formulaRef>
                          <c15:sqref>'2a Noise'!$L$19:$L$27</c15:sqref>
                        </c15:formulaRef>
                      </c:ext>
                    </c:extLst>
                    <c:numCache>
                      <c:formatCode>General</c:formatCode>
                      <c:ptCount val="9"/>
                      <c:pt idx="0">
                        <c:v>22</c:v>
                      </c:pt>
                      <c:pt idx="1">
                        <c:v>22</c:v>
                      </c:pt>
                      <c:pt idx="2">
                        <c:v>43</c:v>
                      </c:pt>
                      <c:pt idx="3">
                        <c:v>22</c:v>
                      </c:pt>
                      <c:pt idx="4">
                        <c:v>111</c:v>
                      </c:pt>
                      <c:pt idx="5">
                        <c:v>39</c:v>
                      </c:pt>
                      <c:pt idx="6">
                        <c:v>33</c:v>
                      </c:pt>
                      <c:pt idx="7">
                        <c:v>109</c:v>
                      </c:pt>
                      <c:pt idx="8" formatCode="0">
                        <c:v>402</c:v>
                      </c:pt>
                    </c:numCache>
                  </c:numRef>
                </c:val>
                <c:extLst xmlns:c15="http://schemas.microsoft.com/office/drawing/2012/chart">
                  <c:ext xmlns:c16="http://schemas.microsoft.com/office/drawing/2014/chart" uri="{C3380CC4-5D6E-409C-BE32-E72D297353CC}">
                    <c16:uniqueId val="{0000000A-823A-4790-91A5-3376CFEF4284}"/>
                  </c:ext>
                </c:extLst>
              </c15:ser>
            </c15:filteredBarSeries>
            <c15:filteredBarSeries>
              <c15:ser>
                <c:idx val="10"/>
                <c:order val="10"/>
                <c:tx>
                  <c:strRef>
                    <c:extLst xmlns:c15="http://schemas.microsoft.com/office/drawing/2012/chart">
                      <c:ext xmlns:c15="http://schemas.microsoft.com/office/drawing/2012/chart" uri="{02D57815-91ED-43cb-92C2-25804820EDAC}">
                        <c15:formulaRef>
                          <c15:sqref>'2a Noise'!$M$17</c15:sqref>
                        </c15:formulaRef>
                      </c:ext>
                    </c:extLst>
                    <c:strCache>
                      <c:ptCount val="1"/>
                      <c:pt idx="0">
                        <c:v>G17 GS-3 Max</c:v>
                      </c:pt>
                    </c:strCache>
                  </c:strRef>
                </c:tx>
                <c:spPr>
                  <a:solidFill>
                    <a:schemeClr val="accent5">
                      <a:lumMod val="60000"/>
                    </a:schemeClr>
                  </a:solidFill>
                  <a:ln>
                    <a:noFill/>
                  </a:ln>
                  <a:effectLst/>
                </c:spPr>
                <c:invertIfNegative val="0"/>
                <c:cat>
                  <c:numRef>
                    <c:extLst>
                      <c:ext xmlns:c15="http://schemas.microsoft.com/office/drawing/2012/chart" uri="{02D57815-91ED-43cb-92C2-25804820EDAC}">
                        <c15:fullRef>
                          <c15:sqref>'2a Noise'!$B$18:$B$27</c15:sqref>
                        </c15:fullRef>
                        <c15:formulaRef>
                          <c15:sqref>'2a Noise'!$B$19:$B$27</c15:sqref>
                        </c15:formulaRef>
                      </c:ext>
                    </c:extLst>
                    <c:numCache>
                      <c:formatCode>General</c:formatCode>
                      <c:ptCount val="9"/>
                      <c:pt idx="0">
                        <c:v>6.19</c:v>
                      </c:pt>
                      <c:pt idx="1">
                        <c:v>6.95</c:v>
                      </c:pt>
                      <c:pt idx="2">
                        <c:v>7.34</c:v>
                      </c:pt>
                      <c:pt idx="3" formatCode="0.00">
                        <c:v>8.5</c:v>
                      </c:pt>
                      <c:pt idx="4">
                        <c:v>9.61</c:v>
                      </c:pt>
                      <c:pt idx="5">
                        <c:v>10.3</c:v>
                      </c:pt>
                      <c:pt idx="6">
                        <c:v>11.2</c:v>
                      </c:pt>
                      <c:pt idx="7">
                        <c:v>12.3</c:v>
                      </c:pt>
                      <c:pt idx="8">
                        <c:v>13.3</c:v>
                      </c:pt>
                    </c:numCache>
                  </c:numRef>
                </c:cat>
                <c:val>
                  <c:numRef>
                    <c:extLst>
                      <c:ext xmlns:c15="http://schemas.microsoft.com/office/drawing/2012/chart" uri="{02D57815-91ED-43cb-92C2-25804820EDAC}">
                        <c15:fullRef>
                          <c15:sqref>'2a Noise'!$M$18:$M$27</c15:sqref>
                        </c15:fullRef>
                        <c15:formulaRef>
                          <c15:sqref>'2a Noise'!$M$19:$M$27</c15:sqref>
                        </c15:formulaRef>
                      </c:ext>
                    </c:extLst>
                    <c:numCache>
                      <c:formatCode>General</c:formatCode>
                      <c:ptCount val="9"/>
                      <c:pt idx="0">
                        <c:v>68</c:v>
                      </c:pt>
                      <c:pt idx="1">
                        <c:v>402</c:v>
                      </c:pt>
                      <c:pt idx="2">
                        <c:v>372</c:v>
                      </c:pt>
                      <c:pt idx="3">
                        <c:v>90</c:v>
                      </c:pt>
                      <c:pt idx="4">
                        <c:v>449</c:v>
                      </c:pt>
                      <c:pt idx="5">
                        <c:v>111</c:v>
                      </c:pt>
                      <c:pt idx="6">
                        <c:v>120</c:v>
                      </c:pt>
                      <c:pt idx="7">
                        <c:v>217</c:v>
                      </c:pt>
                      <c:pt idx="8" formatCode="0">
                        <c:v>1097</c:v>
                      </c:pt>
                    </c:numCache>
                  </c:numRef>
                </c:val>
                <c:extLst xmlns:c15="http://schemas.microsoft.com/office/drawing/2012/chart">
                  <c:ext xmlns:c16="http://schemas.microsoft.com/office/drawing/2014/chart" uri="{C3380CC4-5D6E-409C-BE32-E72D297353CC}">
                    <c16:uniqueId val="{0000000B-823A-4790-91A5-3376CFEF4284}"/>
                  </c:ext>
                </c:extLst>
              </c15:ser>
            </c15:filteredBarSeries>
            <c15:filteredBarSeries>
              <c15:ser>
                <c:idx val="11"/>
                <c:order val="11"/>
                <c:tx>
                  <c:strRef>
                    <c:extLst xmlns:c15="http://schemas.microsoft.com/office/drawing/2012/chart">
                      <c:ext xmlns:c15="http://schemas.microsoft.com/office/drawing/2012/chart" uri="{02D57815-91ED-43cb-92C2-25804820EDAC}">
                        <c15:formulaRef>
                          <c15:sqref>'2a Noise'!$N$17</c15:sqref>
                        </c15:formulaRef>
                      </c:ext>
                    </c:extLst>
                    <c:strCache>
                      <c:ptCount val="1"/>
                      <c:pt idx="0">
                        <c:v>G17 GS-3 Mean</c:v>
                      </c:pt>
                    </c:strCache>
                  </c:strRef>
                </c:tx>
                <c:spPr>
                  <a:solidFill>
                    <a:schemeClr val="accent6">
                      <a:lumMod val="60000"/>
                    </a:schemeClr>
                  </a:solidFill>
                  <a:ln>
                    <a:noFill/>
                  </a:ln>
                  <a:effectLst/>
                </c:spPr>
                <c:invertIfNegative val="0"/>
                <c:cat>
                  <c:numRef>
                    <c:extLst>
                      <c:ext xmlns:c15="http://schemas.microsoft.com/office/drawing/2012/chart" uri="{02D57815-91ED-43cb-92C2-25804820EDAC}">
                        <c15:fullRef>
                          <c15:sqref>'2a Noise'!$B$18:$B$27</c15:sqref>
                        </c15:fullRef>
                        <c15:formulaRef>
                          <c15:sqref>'2a Noise'!$B$19:$B$27</c15:sqref>
                        </c15:formulaRef>
                      </c:ext>
                    </c:extLst>
                    <c:numCache>
                      <c:formatCode>General</c:formatCode>
                      <c:ptCount val="9"/>
                      <c:pt idx="0">
                        <c:v>6.19</c:v>
                      </c:pt>
                      <c:pt idx="1">
                        <c:v>6.95</c:v>
                      </c:pt>
                      <c:pt idx="2">
                        <c:v>7.34</c:v>
                      </c:pt>
                      <c:pt idx="3" formatCode="0.00">
                        <c:v>8.5</c:v>
                      </c:pt>
                      <c:pt idx="4">
                        <c:v>9.61</c:v>
                      </c:pt>
                      <c:pt idx="5">
                        <c:v>10.3</c:v>
                      </c:pt>
                      <c:pt idx="6">
                        <c:v>11.2</c:v>
                      </c:pt>
                      <c:pt idx="7">
                        <c:v>12.3</c:v>
                      </c:pt>
                      <c:pt idx="8">
                        <c:v>13.3</c:v>
                      </c:pt>
                    </c:numCache>
                  </c:numRef>
                </c:cat>
                <c:val>
                  <c:numRef>
                    <c:extLst>
                      <c:ext xmlns:c15="http://schemas.microsoft.com/office/drawing/2012/chart" uri="{02D57815-91ED-43cb-92C2-25804820EDAC}">
                        <c15:fullRef>
                          <c15:sqref>'2a Noise'!$N$18:$N$27</c15:sqref>
                        </c15:fullRef>
                        <c15:formulaRef>
                          <c15:sqref>'2a Noise'!$N$19:$N$27</c15:sqref>
                        </c15:formulaRef>
                      </c:ext>
                    </c:extLst>
                    <c:numCache>
                      <c:formatCode>General</c:formatCode>
                      <c:ptCount val="9"/>
                      <c:pt idx="0">
                        <c:v>32</c:v>
                      </c:pt>
                      <c:pt idx="1">
                        <c:v>29</c:v>
                      </c:pt>
                      <c:pt idx="2">
                        <c:v>64</c:v>
                      </c:pt>
                      <c:pt idx="3">
                        <c:v>41</c:v>
                      </c:pt>
                      <c:pt idx="4">
                        <c:v>183</c:v>
                      </c:pt>
                      <c:pt idx="5">
                        <c:v>72</c:v>
                      </c:pt>
                      <c:pt idx="6">
                        <c:v>69</c:v>
                      </c:pt>
                      <c:pt idx="7">
                        <c:v>166</c:v>
                      </c:pt>
                      <c:pt idx="8" formatCode="0">
                        <c:v>808</c:v>
                      </c:pt>
                    </c:numCache>
                  </c:numRef>
                </c:val>
                <c:extLst xmlns:c15="http://schemas.microsoft.com/office/drawing/2012/chart">
                  <c:ext xmlns:c16="http://schemas.microsoft.com/office/drawing/2014/chart" uri="{C3380CC4-5D6E-409C-BE32-E72D297353CC}">
                    <c16:uniqueId val="{0000000C-823A-4790-91A5-3376CFEF4284}"/>
                  </c:ext>
                </c:extLst>
              </c15:ser>
            </c15:filteredBarSeries>
            <c15:filteredBarSeries>
              <c15:ser>
                <c:idx val="13"/>
                <c:order val="13"/>
                <c:tx>
                  <c:strRef>
                    <c:extLst xmlns:c15="http://schemas.microsoft.com/office/drawing/2012/chart">
                      <c:ext xmlns:c15="http://schemas.microsoft.com/office/drawing/2012/chart" uri="{02D57815-91ED-43cb-92C2-25804820EDAC}">
                        <c15:formulaRef>
                          <c15:sqref>'2a Noise'!$P$17</c15:sqref>
                        </c15:formulaRef>
                      </c:ext>
                    </c:extLst>
                    <c:strCache>
                      <c:ptCount val="1"/>
                      <c:pt idx="0">
                        <c:v>G18 Prov Mean</c:v>
                      </c:pt>
                    </c:strCache>
                  </c:strRef>
                </c:tx>
                <c:spPr>
                  <a:solidFill>
                    <a:schemeClr val="accent2">
                      <a:lumMod val="80000"/>
                      <a:lumOff val="20000"/>
                    </a:schemeClr>
                  </a:solidFill>
                  <a:ln>
                    <a:noFill/>
                  </a:ln>
                  <a:effectLst/>
                </c:spPr>
                <c:invertIfNegative val="0"/>
                <c:cat>
                  <c:numRef>
                    <c:extLst>
                      <c:ext xmlns:c15="http://schemas.microsoft.com/office/drawing/2012/chart" uri="{02D57815-91ED-43cb-92C2-25804820EDAC}">
                        <c15:fullRef>
                          <c15:sqref>'2a Noise'!$B$18:$B$27</c15:sqref>
                        </c15:fullRef>
                        <c15:formulaRef>
                          <c15:sqref>'2a Noise'!$B$19:$B$27</c15:sqref>
                        </c15:formulaRef>
                      </c:ext>
                    </c:extLst>
                    <c:numCache>
                      <c:formatCode>General</c:formatCode>
                      <c:ptCount val="9"/>
                      <c:pt idx="0">
                        <c:v>6.19</c:v>
                      </c:pt>
                      <c:pt idx="1">
                        <c:v>6.95</c:v>
                      </c:pt>
                      <c:pt idx="2">
                        <c:v>7.34</c:v>
                      </c:pt>
                      <c:pt idx="3" formatCode="0.00">
                        <c:v>8.5</c:v>
                      </c:pt>
                      <c:pt idx="4">
                        <c:v>9.61</c:v>
                      </c:pt>
                      <c:pt idx="5">
                        <c:v>10.3</c:v>
                      </c:pt>
                      <c:pt idx="6">
                        <c:v>11.2</c:v>
                      </c:pt>
                      <c:pt idx="7">
                        <c:v>12.3</c:v>
                      </c:pt>
                      <c:pt idx="8">
                        <c:v>13.3</c:v>
                      </c:pt>
                    </c:numCache>
                  </c:numRef>
                </c:cat>
                <c:val>
                  <c:numRef>
                    <c:extLst>
                      <c:ext xmlns:c15="http://schemas.microsoft.com/office/drawing/2012/chart" uri="{02D57815-91ED-43cb-92C2-25804820EDAC}">
                        <c15:fullRef>
                          <c15:sqref>'2a Noise'!$P$18:$P$27</c15:sqref>
                        </c15:fullRef>
                        <c15:formulaRef>
                          <c15:sqref>'2a Noise'!$P$19:$P$27</c15:sqref>
                        </c15:formulaRef>
                      </c:ext>
                    </c:extLst>
                    <c:numCache>
                      <c:formatCode>0</c:formatCode>
                      <c:ptCount val="9"/>
                      <c:pt idx="0">
                        <c:v>13</c:v>
                      </c:pt>
                      <c:pt idx="1">
                        <c:v>17</c:v>
                      </c:pt>
                      <c:pt idx="2">
                        <c:v>25</c:v>
                      </c:pt>
                      <c:pt idx="3">
                        <c:v>25</c:v>
                      </c:pt>
                      <c:pt idx="4">
                        <c:v>19</c:v>
                      </c:pt>
                      <c:pt idx="5">
                        <c:v>29</c:v>
                      </c:pt>
                      <c:pt idx="6">
                        <c:v>21</c:v>
                      </c:pt>
                      <c:pt idx="7">
                        <c:v>25</c:v>
                      </c:pt>
                      <c:pt idx="8">
                        <c:v>37</c:v>
                      </c:pt>
                    </c:numCache>
                  </c:numRef>
                </c:val>
                <c:extLst xmlns:c15="http://schemas.microsoft.com/office/drawing/2012/chart">
                  <c:ext xmlns:c16="http://schemas.microsoft.com/office/drawing/2014/chart" uri="{C3380CC4-5D6E-409C-BE32-E72D297353CC}">
                    <c16:uniqueId val="{0000000D-823A-4790-91A5-3376CFEF4284}"/>
                  </c:ext>
                </c:extLst>
              </c15:ser>
            </c15:filteredBarSeries>
          </c:ext>
        </c:extLst>
      </c:barChart>
      <c:catAx>
        <c:axId val="140654672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dirty="0"/>
                  <a:t>Channel</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75903056"/>
        <c:crosses val="autoZero"/>
        <c:auto val="1"/>
        <c:lblAlgn val="ctr"/>
        <c:lblOffset val="100"/>
        <c:noMultiLvlLbl val="0"/>
      </c:catAx>
      <c:valAx>
        <c:axId val="1675903056"/>
        <c:scaling>
          <c:orientation val="minMax"/>
          <c:max val="15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dirty="0"/>
                  <a:t>NEdT (mK)</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065467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0" i="0" baseline="0" dirty="0">
                <a:effectLst/>
              </a:rPr>
              <a:t>IR Accuracy for GOES-</a:t>
            </a:r>
            <a:r>
              <a:rPr lang="en-US" sz="1800" b="1" i="0" baseline="0" dirty="0">
                <a:solidFill>
                  <a:srgbClr val="FFC000"/>
                </a:solidFill>
                <a:effectLst/>
              </a:rPr>
              <a:t>16</a:t>
            </a:r>
            <a:r>
              <a:rPr lang="en-US" sz="1800" b="1" i="0" baseline="0" dirty="0">
                <a:effectLst/>
              </a:rPr>
              <a:t>/</a:t>
            </a:r>
            <a:r>
              <a:rPr lang="en-US" sz="1800" b="1" i="0" baseline="0" dirty="0">
                <a:solidFill>
                  <a:srgbClr val="C00000"/>
                </a:solidFill>
                <a:effectLst/>
              </a:rPr>
              <a:t>17</a:t>
            </a:r>
            <a:r>
              <a:rPr lang="en-US" sz="1800" b="1" i="0" baseline="0" dirty="0">
                <a:effectLst/>
              </a:rPr>
              <a:t>/</a:t>
            </a:r>
            <a:r>
              <a:rPr lang="en-US" sz="1800" b="1" i="0" baseline="0" dirty="0">
                <a:solidFill>
                  <a:srgbClr val="0070C0"/>
                </a:solidFill>
                <a:effectLst/>
              </a:rPr>
              <a:t>18</a:t>
            </a:r>
            <a:endParaRPr lang="en-US" dirty="0">
              <a:solidFill>
                <a:srgbClr val="0070C0"/>
              </a:solidFill>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1"/>
          <c:order val="1"/>
          <c:tx>
            <c:strRef>
              <c:f>'2d Accuracy'!$D$40</c:f>
              <c:strCache>
                <c:ptCount val="1"/>
                <c:pt idx="0">
                  <c:v>Baseline*</c:v>
                </c:pt>
              </c:strCache>
            </c:strRef>
          </c:tx>
          <c:spPr>
            <a:solidFill>
              <a:schemeClr val="bg1">
                <a:lumMod val="65000"/>
              </a:schemeClr>
            </a:solidFill>
            <a:ln>
              <a:noFill/>
            </a:ln>
            <a:effectLst/>
          </c:spPr>
          <c:invertIfNegative val="0"/>
          <c:cat>
            <c:numRef>
              <c:f>'2d Accuracy'!$B$41:$B$50</c:f>
              <c:numCache>
                <c:formatCode>General</c:formatCode>
                <c:ptCount val="10"/>
                <c:pt idx="0">
                  <c:v>3.9</c:v>
                </c:pt>
                <c:pt idx="1">
                  <c:v>6.19</c:v>
                </c:pt>
                <c:pt idx="2">
                  <c:v>6.95</c:v>
                </c:pt>
                <c:pt idx="3">
                  <c:v>7.34</c:v>
                </c:pt>
                <c:pt idx="4">
                  <c:v>8.5</c:v>
                </c:pt>
                <c:pt idx="5">
                  <c:v>9.61</c:v>
                </c:pt>
                <c:pt idx="6">
                  <c:v>10.3</c:v>
                </c:pt>
                <c:pt idx="7">
                  <c:v>11.2</c:v>
                </c:pt>
                <c:pt idx="8">
                  <c:v>12.3</c:v>
                </c:pt>
                <c:pt idx="9">
                  <c:v>13.3</c:v>
                </c:pt>
              </c:numCache>
            </c:numRef>
          </c:cat>
          <c:val>
            <c:numRef>
              <c:f>'2d Accuracy'!$D$41:$D$50</c:f>
              <c:numCache>
                <c:formatCode>General</c:formatCode>
                <c:ptCount val="10"/>
                <c:pt idx="0">
                  <c:v>870</c:v>
                </c:pt>
                <c:pt idx="1">
                  <c:v>660</c:v>
                </c:pt>
                <c:pt idx="2">
                  <c:v>680</c:v>
                </c:pt>
                <c:pt idx="3">
                  <c:v>680</c:v>
                </c:pt>
                <c:pt idx="4">
                  <c:v>640</c:v>
                </c:pt>
                <c:pt idx="5">
                  <c:v>660</c:v>
                </c:pt>
                <c:pt idx="6">
                  <c:v>680</c:v>
                </c:pt>
                <c:pt idx="7">
                  <c:v>700</c:v>
                </c:pt>
                <c:pt idx="8">
                  <c:v>740</c:v>
                </c:pt>
                <c:pt idx="9">
                  <c:v>780</c:v>
                </c:pt>
              </c:numCache>
            </c:numRef>
          </c:val>
          <c:extLst>
            <c:ext xmlns:c16="http://schemas.microsoft.com/office/drawing/2014/chart" uri="{C3380CC4-5D6E-409C-BE32-E72D297353CC}">
              <c16:uniqueId val="{00000000-81E3-4AC6-A4A9-7920C554B5F2}"/>
            </c:ext>
          </c:extLst>
        </c:ser>
        <c:ser>
          <c:idx val="4"/>
          <c:order val="4"/>
          <c:tx>
            <c:strRef>
              <c:f>'2d Accuracy'!$G$40</c:f>
              <c:strCache>
                <c:ptCount val="1"/>
                <c:pt idx="0">
                  <c:v>G16 Full</c:v>
                </c:pt>
              </c:strCache>
            </c:strRef>
          </c:tx>
          <c:spPr>
            <a:solidFill>
              <a:srgbClr val="FFC000"/>
            </a:solidFill>
            <a:ln>
              <a:noFill/>
            </a:ln>
            <a:effectLst/>
          </c:spPr>
          <c:invertIfNegative val="0"/>
          <c:errBars>
            <c:errBarType val="both"/>
            <c:errValType val="cust"/>
            <c:noEndCap val="0"/>
            <c:plus>
              <c:numRef>
                <c:f>'2d Accuracy'!$H$41:$H$50</c:f>
                <c:numCache>
                  <c:formatCode>General</c:formatCode>
                  <c:ptCount val="10"/>
                  <c:pt idx="0">
                    <c:v>99</c:v>
                  </c:pt>
                  <c:pt idx="1">
                    <c:v>52</c:v>
                  </c:pt>
                  <c:pt idx="2">
                    <c:v>79</c:v>
                  </c:pt>
                  <c:pt idx="3">
                    <c:v>93</c:v>
                  </c:pt>
                  <c:pt idx="4">
                    <c:v>184</c:v>
                  </c:pt>
                  <c:pt idx="5">
                    <c:v>159</c:v>
                  </c:pt>
                  <c:pt idx="6">
                    <c:v>254</c:v>
                  </c:pt>
                  <c:pt idx="7">
                    <c:v>279</c:v>
                  </c:pt>
                  <c:pt idx="8">
                    <c:v>292</c:v>
                  </c:pt>
                  <c:pt idx="9">
                    <c:v>272</c:v>
                  </c:pt>
                </c:numCache>
              </c:numRef>
            </c:plus>
            <c:minus>
              <c:numRef>
                <c:f>'2d Accuracy'!$H$41:$H$50</c:f>
                <c:numCache>
                  <c:formatCode>General</c:formatCode>
                  <c:ptCount val="10"/>
                  <c:pt idx="0">
                    <c:v>99</c:v>
                  </c:pt>
                  <c:pt idx="1">
                    <c:v>52</c:v>
                  </c:pt>
                  <c:pt idx="2">
                    <c:v>79</c:v>
                  </c:pt>
                  <c:pt idx="3">
                    <c:v>93</c:v>
                  </c:pt>
                  <c:pt idx="4">
                    <c:v>184</c:v>
                  </c:pt>
                  <c:pt idx="5">
                    <c:v>159</c:v>
                  </c:pt>
                  <c:pt idx="6">
                    <c:v>254</c:v>
                  </c:pt>
                  <c:pt idx="7">
                    <c:v>279</c:v>
                  </c:pt>
                  <c:pt idx="8">
                    <c:v>292</c:v>
                  </c:pt>
                  <c:pt idx="9">
                    <c:v>272</c:v>
                  </c:pt>
                </c:numCache>
              </c:numRef>
            </c:minus>
            <c:spPr>
              <a:noFill/>
              <a:ln w="9525" cap="flat" cmpd="sng" algn="ctr">
                <a:solidFill>
                  <a:schemeClr val="tx1">
                    <a:lumMod val="65000"/>
                    <a:lumOff val="35000"/>
                  </a:schemeClr>
                </a:solidFill>
                <a:round/>
              </a:ln>
              <a:effectLst/>
            </c:spPr>
          </c:errBars>
          <c:cat>
            <c:numRef>
              <c:f>'2d Accuracy'!$B$41:$B$50</c:f>
              <c:numCache>
                <c:formatCode>General</c:formatCode>
                <c:ptCount val="10"/>
                <c:pt idx="0">
                  <c:v>3.9</c:v>
                </c:pt>
                <c:pt idx="1">
                  <c:v>6.19</c:v>
                </c:pt>
                <c:pt idx="2">
                  <c:v>6.95</c:v>
                </c:pt>
                <c:pt idx="3">
                  <c:v>7.34</c:v>
                </c:pt>
                <c:pt idx="4">
                  <c:v>8.5</c:v>
                </c:pt>
                <c:pt idx="5">
                  <c:v>9.61</c:v>
                </c:pt>
                <c:pt idx="6">
                  <c:v>10.3</c:v>
                </c:pt>
                <c:pt idx="7">
                  <c:v>11.2</c:v>
                </c:pt>
                <c:pt idx="8">
                  <c:v>12.3</c:v>
                </c:pt>
                <c:pt idx="9">
                  <c:v>13.3</c:v>
                </c:pt>
              </c:numCache>
            </c:numRef>
          </c:cat>
          <c:val>
            <c:numRef>
              <c:f>'2d Accuracy'!$G$41:$G$50</c:f>
              <c:numCache>
                <c:formatCode>0</c:formatCode>
                <c:ptCount val="10"/>
                <c:pt idx="0">
                  <c:v>-133</c:v>
                </c:pt>
                <c:pt idx="1">
                  <c:v>-61</c:v>
                </c:pt>
                <c:pt idx="2">
                  <c:v>-105</c:v>
                </c:pt>
                <c:pt idx="3">
                  <c:v>-95</c:v>
                </c:pt>
                <c:pt idx="4">
                  <c:v>-187</c:v>
                </c:pt>
                <c:pt idx="5">
                  <c:v>-159</c:v>
                </c:pt>
                <c:pt idx="6">
                  <c:v>-199</c:v>
                </c:pt>
                <c:pt idx="7">
                  <c:v>-145</c:v>
                </c:pt>
                <c:pt idx="8">
                  <c:v>-138</c:v>
                </c:pt>
                <c:pt idx="9">
                  <c:v>-267</c:v>
                </c:pt>
              </c:numCache>
            </c:numRef>
          </c:val>
          <c:extLst>
            <c:ext xmlns:c16="http://schemas.microsoft.com/office/drawing/2014/chart" uri="{C3380CC4-5D6E-409C-BE32-E72D297353CC}">
              <c16:uniqueId val="{00000001-81E3-4AC6-A4A9-7920C554B5F2}"/>
            </c:ext>
          </c:extLst>
        </c:ser>
        <c:ser>
          <c:idx val="8"/>
          <c:order val="8"/>
          <c:tx>
            <c:strRef>
              <c:f>'2d Accuracy'!$K$40</c:f>
              <c:strCache>
                <c:ptCount val="1"/>
                <c:pt idx="0">
                  <c:v>G17 Full</c:v>
                </c:pt>
              </c:strCache>
            </c:strRef>
          </c:tx>
          <c:spPr>
            <a:solidFill>
              <a:srgbClr val="C00000"/>
            </a:solidFill>
            <a:ln>
              <a:noFill/>
            </a:ln>
            <a:effectLst/>
          </c:spPr>
          <c:invertIfNegative val="0"/>
          <c:errBars>
            <c:errBarType val="both"/>
            <c:errValType val="cust"/>
            <c:noEndCap val="0"/>
            <c:plus>
              <c:numRef>
                <c:f>'2d Accuracy'!$L$41:$L$50</c:f>
                <c:numCache>
                  <c:formatCode>General</c:formatCode>
                  <c:ptCount val="10"/>
                  <c:pt idx="0">
                    <c:v>102</c:v>
                  </c:pt>
                  <c:pt idx="1">
                    <c:v>47</c:v>
                  </c:pt>
                  <c:pt idx="2">
                    <c:v>69</c:v>
                  </c:pt>
                  <c:pt idx="3">
                    <c:v>184</c:v>
                  </c:pt>
                  <c:pt idx="4">
                    <c:v>87</c:v>
                  </c:pt>
                  <c:pt idx="5">
                    <c:v>164</c:v>
                  </c:pt>
                  <c:pt idx="6">
                    <c:v>253</c:v>
                  </c:pt>
                  <c:pt idx="7">
                    <c:v>287</c:v>
                  </c:pt>
                  <c:pt idx="8">
                    <c:v>305</c:v>
                  </c:pt>
                  <c:pt idx="9">
                    <c:v>280</c:v>
                  </c:pt>
                </c:numCache>
              </c:numRef>
            </c:plus>
            <c:minus>
              <c:numRef>
                <c:f>'2d Accuracy'!$L$41:$L$50</c:f>
                <c:numCache>
                  <c:formatCode>General</c:formatCode>
                  <c:ptCount val="10"/>
                  <c:pt idx="0">
                    <c:v>102</c:v>
                  </c:pt>
                  <c:pt idx="1">
                    <c:v>47</c:v>
                  </c:pt>
                  <c:pt idx="2">
                    <c:v>69</c:v>
                  </c:pt>
                  <c:pt idx="3">
                    <c:v>184</c:v>
                  </c:pt>
                  <c:pt idx="4">
                    <c:v>87</c:v>
                  </c:pt>
                  <c:pt idx="5">
                    <c:v>164</c:v>
                  </c:pt>
                  <c:pt idx="6">
                    <c:v>253</c:v>
                  </c:pt>
                  <c:pt idx="7">
                    <c:v>287</c:v>
                  </c:pt>
                  <c:pt idx="8">
                    <c:v>305</c:v>
                  </c:pt>
                  <c:pt idx="9">
                    <c:v>280</c:v>
                  </c:pt>
                </c:numCache>
              </c:numRef>
            </c:minus>
            <c:spPr>
              <a:noFill/>
              <a:ln w="9525" cap="flat" cmpd="sng" algn="ctr">
                <a:solidFill>
                  <a:schemeClr val="tx1">
                    <a:lumMod val="65000"/>
                    <a:lumOff val="35000"/>
                  </a:schemeClr>
                </a:solidFill>
                <a:round/>
              </a:ln>
              <a:effectLst/>
            </c:spPr>
          </c:errBars>
          <c:cat>
            <c:numRef>
              <c:f>'2d Accuracy'!$B$41:$B$50</c:f>
              <c:numCache>
                <c:formatCode>General</c:formatCode>
                <c:ptCount val="10"/>
                <c:pt idx="0">
                  <c:v>3.9</c:v>
                </c:pt>
                <c:pt idx="1">
                  <c:v>6.19</c:v>
                </c:pt>
                <c:pt idx="2">
                  <c:v>6.95</c:v>
                </c:pt>
                <c:pt idx="3">
                  <c:v>7.34</c:v>
                </c:pt>
                <c:pt idx="4">
                  <c:v>8.5</c:v>
                </c:pt>
                <c:pt idx="5">
                  <c:v>9.61</c:v>
                </c:pt>
                <c:pt idx="6">
                  <c:v>10.3</c:v>
                </c:pt>
                <c:pt idx="7">
                  <c:v>11.2</c:v>
                </c:pt>
                <c:pt idx="8">
                  <c:v>12.3</c:v>
                </c:pt>
                <c:pt idx="9">
                  <c:v>13.3</c:v>
                </c:pt>
              </c:numCache>
            </c:numRef>
          </c:cat>
          <c:val>
            <c:numRef>
              <c:f>'2d Accuracy'!$K$41:$K$50</c:f>
              <c:numCache>
                <c:formatCode>General</c:formatCode>
                <c:ptCount val="10"/>
                <c:pt idx="0">
                  <c:v>-29</c:v>
                </c:pt>
                <c:pt idx="1">
                  <c:v>-23</c:v>
                </c:pt>
                <c:pt idx="2">
                  <c:v>34</c:v>
                </c:pt>
                <c:pt idx="3">
                  <c:v>6</c:v>
                </c:pt>
                <c:pt idx="4">
                  <c:v>-6</c:v>
                </c:pt>
                <c:pt idx="5">
                  <c:v>-82</c:v>
                </c:pt>
                <c:pt idx="6">
                  <c:v>-46</c:v>
                </c:pt>
                <c:pt idx="7">
                  <c:v>-33</c:v>
                </c:pt>
                <c:pt idx="8">
                  <c:v>77</c:v>
                </c:pt>
                <c:pt idx="9">
                  <c:v>347</c:v>
                </c:pt>
              </c:numCache>
            </c:numRef>
          </c:val>
          <c:extLst>
            <c:ext xmlns:c16="http://schemas.microsoft.com/office/drawing/2014/chart" uri="{C3380CC4-5D6E-409C-BE32-E72D297353CC}">
              <c16:uniqueId val="{00000002-81E3-4AC6-A4A9-7920C554B5F2}"/>
            </c:ext>
          </c:extLst>
        </c:ser>
        <c:ser>
          <c:idx val="10"/>
          <c:order val="10"/>
          <c:tx>
            <c:strRef>
              <c:f>'2d Accuracy'!$M$40</c:f>
              <c:strCache>
                <c:ptCount val="1"/>
                <c:pt idx="0">
                  <c:v>G18 Prov</c:v>
                </c:pt>
              </c:strCache>
            </c:strRef>
          </c:tx>
          <c:spPr>
            <a:solidFill>
              <a:srgbClr val="0070C0"/>
            </a:solidFill>
            <a:ln>
              <a:noFill/>
            </a:ln>
            <a:effectLst/>
          </c:spPr>
          <c:invertIfNegative val="0"/>
          <c:errBars>
            <c:errBarType val="both"/>
            <c:errValType val="cust"/>
            <c:noEndCap val="0"/>
            <c:plus>
              <c:numRef>
                <c:f>'2d Accuracy'!$N$41:$N$50</c:f>
                <c:numCache>
                  <c:formatCode>General</c:formatCode>
                  <c:ptCount val="10"/>
                  <c:pt idx="0">
                    <c:v>159</c:v>
                  </c:pt>
                  <c:pt idx="1">
                    <c:v>57</c:v>
                  </c:pt>
                  <c:pt idx="2">
                    <c:v>96</c:v>
                  </c:pt>
                  <c:pt idx="3">
                    <c:v>120</c:v>
                  </c:pt>
                  <c:pt idx="4">
                    <c:v>333</c:v>
                  </c:pt>
                  <c:pt idx="5">
                    <c:v>268</c:v>
                  </c:pt>
                  <c:pt idx="6">
                    <c:v>446</c:v>
                  </c:pt>
                  <c:pt idx="7">
                    <c:v>499</c:v>
                  </c:pt>
                  <c:pt idx="8">
                    <c:v>513</c:v>
                  </c:pt>
                  <c:pt idx="9">
                    <c:v>412</c:v>
                  </c:pt>
                </c:numCache>
              </c:numRef>
            </c:plus>
            <c:minus>
              <c:numRef>
                <c:f>'2d Accuracy'!$N$41:$N$50</c:f>
                <c:numCache>
                  <c:formatCode>General</c:formatCode>
                  <c:ptCount val="10"/>
                  <c:pt idx="0">
                    <c:v>159</c:v>
                  </c:pt>
                  <c:pt idx="1">
                    <c:v>57</c:v>
                  </c:pt>
                  <c:pt idx="2">
                    <c:v>96</c:v>
                  </c:pt>
                  <c:pt idx="3">
                    <c:v>120</c:v>
                  </c:pt>
                  <c:pt idx="4">
                    <c:v>333</c:v>
                  </c:pt>
                  <c:pt idx="5">
                    <c:v>268</c:v>
                  </c:pt>
                  <c:pt idx="6">
                    <c:v>446</c:v>
                  </c:pt>
                  <c:pt idx="7">
                    <c:v>499</c:v>
                  </c:pt>
                  <c:pt idx="8">
                    <c:v>513</c:v>
                  </c:pt>
                  <c:pt idx="9">
                    <c:v>412</c:v>
                  </c:pt>
                </c:numCache>
              </c:numRef>
            </c:minus>
            <c:spPr>
              <a:noFill/>
              <a:ln w="9525" cap="flat" cmpd="sng" algn="ctr">
                <a:solidFill>
                  <a:schemeClr val="tx1">
                    <a:lumMod val="65000"/>
                    <a:lumOff val="35000"/>
                  </a:schemeClr>
                </a:solidFill>
                <a:round/>
              </a:ln>
              <a:effectLst/>
            </c:spPr>
          </c:errBars>
          <c:cat>
            <c:numRef>
              <c:f>'2d Accuracy'!$B$41:$B$50</c:f>
              <c:numCache>
                <c:formatCode>General</c:formatCode>
                <c:ptCount val="10"/>
                <c:pt idx="0">
                  <c:v>3.9</c:v>
                </c:pt>
                <c:pt idx="1">
                  <c:v>6.19</c:v>
                </c:pt>
                <c:pt idx="2">
                  <c:v>6.95</c:v>
                </c:pt>
                <c:pt idx="3">
                  <c:v>7.34</c:v>
                </c:pt>
                <c:pt idx="4">
                  <c:v>8.5</c:v>
                </c:pt>
                <c:pt idx="5">
                  <c:v>9.61</c:v>
                </c:pt>
                <c:pt idx="6">
                  <c:v>10.3</c:v>
                </c:pt>
                <c:pt idx="7">
                  <c:v>11.2</c:v>
                </c:pt>
                <c:pt idx="8">
                  <c:v>12.3</c:v>
                </c:pt>
                <c:pt idx="9">
                  <c:v>13.3</c:v>
                </c:pt>
              </c:numCache>
            </c:numRef>
          </c:cat>
          <c:val>
            <c:numRef>
              <c:f>'2d Accuracy'!$M$41:$M$50</c:f>
              <c:numCache>
                <c:formatCode>General</c:formatCode>
                <c:ptCount val="10"/>
                <c:pt idx="0">
                  <c:v>-28.23</c:v>
                </c:pt>
                <c:pt idx="1">
                  <c:v>-22.73</c:v>
                </c:pt>
                <c:pt idx="2">
                  <c:v>-102.2</c:v>
                </c:pt>
                <c:pt idx="3">
                  <c:v>36.57</c:v>
                </c:pt>
                <c:pt idx="4">
                  <c:v>-43.1</c:v>
                </c:pt>
                <c:pt idx="5">
                  <c:v>-3.11</c:v>
                </c:pt>
                <c:pt idx="6">
                  <c:v>-38.049999999999997</c:v>
                </c:pt>
                <c:pt idx="7">
                  <c:v>-16.559999999999999</c:v>
                </c:pt>
                <c:pt idx="8">
                  <c:v>39.47</c:v>
                </c:pt>
                <c:pt idx="9">
                  <c:v>133.6</c:v>
                </c:pt>
              </c:numCache>
            </c:numRef>
          </c:val>
          <c:extLst>
            <c:ext xmlns:c16="http://schemas.microsoft.com/office/drawing/2014/chart" uri="{C3380CC4-5D6E-409C-BE32-E72D297353CC}">
              <c16:uniqueId val="{00000003-81E3-4AC6-A4A9-7920C554B5F2}"/>
            </c:ext>
          </c:extLst>
        </c:ser>
        <c:dLbls>
          <c:showLegendKey val="0"/>
          <c:showVal val="0"/>
          <c:showCatName val="0"/>
          <c:showSerName val="0"/>
          <c:showPercent val="0"/>
          <c:showBubbleSize val="0"/>
        </c:dLbls>
        <c:gapWidth val="219"/>
        <c:overlap val="-27"/>
        <c:axId val="1513014640"/>
        <c:axId val="1525643408"/>
        <c:extLst>
          <c:ext xmlns:c15="http://schemas.microsoft.com/office/drawing/2012/chart" uri="{02D57815-91ED-43cb-92C2-25804820EDAC}">
            <c15:filteredBarSeries>
              <c15:ser>
                <c:idx val="0"/>
                <c:order val="0"/>
                <c:tx>
                  <c:strRef>
                    <c:extLst>
                      <c:ext uri="{02D57815-91ED-43cb-92C2-25804820EDAC}">
                        <c15:formulaRef>
                          <c15:sqref>'2d Accuracy'!$C$40</c15:sqref>
                        </c15:formulaRef>
                      </c:ext>
                    </c:extLst>
                    <c:strCache>
                      <c:ptCount val="1"/>
                      <c:pt idx="0">
                        <c:v>MRD*</c:v>
                      </c:pt>
                    </c:strCache>
                  </c:strRef>
                </c:tx>
                <c:spPr>
                  <a:solidFill>
                    <a:srgbClr val="92D050"/>
                  </a:solidFill>
                  <a:ln>
                    <a:noFill/>
                  </a:ln>
                  <a:effectLst/>
                </c:spPr>
                <c:invertIfNegative val="0"/>
                <c:cat>
                  <c:numRef>
                    <c:extLst>
                      <c:ext uri="{02D57815-91ED-43cb-92C2-25804820EDAC}">
                        <c15:formulaRef>
                          <c15:sqref>'2d Accuracy'!$B$41:$B$50</c15:sqref>
                        </c15:formulaRef>
                      </c:ext>
                    </c:extLst>
                    <c:numCache>
                      <c:formatCode>General</c:formatCode>
                      <c:ptCount val="10"/>
                      <c:pt idx="0">
                        <c:v>3.9</c:v>
                      </c:pt>
                      <c:pt idx="1">
                        <c:v>6.19</c:v>
                      </c:pt>
                      <c:pt idx="2">
                        <c:v>6.95</c:v>
                      </c:pt>
                      <c:pt idx="3">
                        <c:v>7.34</c:v>
                      </c:pt>
                      <c:pt idx="4">
                        <c:v>8.5</c:v>
                      </c:pt>
                      <c:pt idx="5">
                        <c:v>9.61</c:v>
                      </c:pt>
                      <c:pt idx="6">
                        <c:v>10.3</c:v>
                      </c:pt>
                      <c:pt idx="7">
                        <c:v>11.2</c:v>
                      </c:pt>
                      <c:pt idx="8">
                        <c:v>12.3</c:v>
                      </c:pt>
                      <c:pt idx="9">
                        <c:v>13.3</c:v>
                      </c:pt>
                    </c:numCache>
                  </c:numRef>
                </c:cat>
                <c:val>
                  <c:numRef>
                    <c:extLst>
                      <c:ext uri="{02D57815-91ED-43cb-92C2-25804820EDAC}">
                        <c15:formulaRef>
                          <c15:sqref>'2d Accuracy'!$C$41:$C$50</c15:sqref>
                        </c15:formulaRef>
                      </c:ext>
                    </c:extLst>
                    <c:numCache>
                      <c:formatCode>General</c:formatCode>
                      <c:ptCount val="10"/>
                      <c:pt idx="0">
                        <c:v>1000</c:v>
                      </c:pt>
                      <c:pt idx="1">
                        <c:v>1000</c:v>
                      </c:pt>
                      <c:pt idx="2">
                        <c:v>1000</c:v>
                      </c:pt>
                      <c:pt idx="3">
                        <c:v>1000</c:v>
                      </c:pt>
                      <c:pt idx="4">
                        <c:v>1000</c:v>
                      </c:pt>
                      <c:pt idx="5">
                        <c:v>1000</c:v>
                      </c:pt>
                      <c:pt idx="6">
                        <c:v>1000</c:v>
                      </c:pt>
                      <c:pt idx="7">
                        <c:v>1000</c:v>
                      </c:pt>
                      <c:pt idx="8">
                        <c:v>1000</c:v>
                      </c:pt>
                      <c:pt idx="9">
                        <c:v>1000</c:v>
                      </c:pt>
                    </c:numCache>
                  </c:numRef>
                </c:val>
                <c:extLst>
                  <c:ext xmlns:c16="http://schemas.microsoft.com/office/drawing/2014/chart" uri="{C3380CC4-5D6E-409C-BE32-E72D297353CC}">
                    <c16:uniqueId val="{00000004-81E3-4AC6-A4A9-7920C554B5F2}"/>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'2d Accuracy'!$E$40</c15:sqref>
                        </c15:formulaRef>
                      </c:ext>
                    </c:extLst>
                    <c:strCache>
                      <c:ptCount val="1"/>
                      <c:pt idx="0">
                        <c:v>G16 Prov</c:v>
                      </c:pt>
                    </c:strCache>
                  </c:strRef>
                </c:tx>
                <c:spPr>
                  <a:solidFill>
                    <a:schemeClr val="accent3"/>
                  </a:solidFill>
                  <a:ln>
                    <a:noFill/>
                  </a:ln>
                  <a:effectLst/>
                </c:spPr>
                <c:invertIfNegative val="0"/>
                <c:cat>
                  <c:numRef>
                    <c:extLst xmlns:c15="http://schemas.microsoft.com/office/drawing/2012/chart">
                      <c:ext xmlns:c15="http://schemas.microsoft.com/office/drawing/2012/chart" uri="{02D57815-91ED-43cb-92C2-25804820EDAC}">
                        <c15:formulaRef>
                          <c15:sqref>'2d Accuracy'!$B$41:$B$50</c15:sqref>
                        </c15:formulaRef>
                      </c:ext>
                    </c:extLst>
                    <c:numCache>
                      <c:formatCode>General</c:formatCode>
                      <c:ptCount val="10"/>
                      <c:pt idx="0">
                        <c:v>3.9</c:v>
                      </c:pt>
                      <c:pt idx="1">
                        <c:v>6.19</c:v>
                      </c:pt>
                      <c:pt idx="2">
                        <c:v>6.95</c:v>
                      </c:pt>
                      <c:pt idx="3">
                        <c:v>7.34</c:v>
                      </c:pt>
                      <c:pt idx="4">
                        <c:v>8.5</c:v>
                      </c:pt>
                      <c:pt idx="5">
                        <c:v>9.61</c:v>
                      </c:pt>
                      <c:pt idx="6">
                        <c:v>10.3</c:v>
                      </c:pt>
                      <c:pt idx="7">
                        <c:v>11.2</c:v>
                      </c:pt>
                      <c:pt idx="8">
                        <c:v>12.3</c:v>
                      </c:pt>
                      <c:pt idx="9">
                        <c:v>13.3</c:v>
                      </c:pt>
                    </c:numCache>
                  </c:numRef>
                </c:cat>
                <c:val>
                  <c:numRef>
                    <c:extLst xmlns:c15="http://schemas.microsoft.com/office/drawing/2012/chart">
                      <c:ext xmlns:c15="http://schemas.microsoft.com/office/drawing/2012/chart" uri="{02D57815-91ED-43cb-92C2-25804820EDAC}">
                        <c15:formulaRef>
                          <c15:sqref>'2d Accuracy'!$E$41:$E$50</c15:sqref>
                        </c15:formulaRef>
                      </c:ext>
                    </c:extLst>
                    <c:numCache>
                      <c:formatCode>General</c:formatCode>
                      <c:ptCount val="10"/>
                      <c:pt idx="0">
                        <c:v>-152</c:v>
                      </c:pt>
                      <c:pt idx="1">
                        <c:v>72</c:v>
                      </c:pt>
                      <c:pt idx="2">
                        <c:v>-119</c:v>
                      </c:pt>
                      <c:pt idx="3">
                        <c:v>-117</c:v>
                      </c:pt>
                      <c:pt idx="4">
                        <c:v>-208</c:v>
                      </c:pt>
                      <c:pt idx="5">
                        <c:v>-144</c:v>
                      </c:pt>
                      <c:pt idx="6">
                        <c:v>-192</c:v>
                      </c:pt>
                      <c:pt idx="7">
                        <c:v>-127</c:v>
                      </c:pt>
                      <c:pt idx="8">
                        <c:v>-106</c:v>
                      </c:pt>
                      <c:pt idx="9">
                        <c:v>-232</c:v>
                      </c:pt>
                    </c:numCache>
                  </c:numRef>
                </c:val>
                <c:extLst xmlns:c15="http://schemas.microsoft.com/office/drawing/2012/chart">
                  <c:ext xmlns:c16="http://schemas.microsoft.com/office/drawing/2014/chart" uri="{C3380CC4-5D6E-409C-BE32-E72D297353CC}">
                    <c16:uniqueId val="{00000005-81E3-4AC6-A4A9-7920C554B5F2}"/>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'2d Accuracy'!$F$40</c15:sqref>
                        </c15:formulaRef>
                      </c:ext>
                    </c:extLst>
                    <c:strCache>
                      <c:ptCount val="1"/>
                    </c:strCache>
                  </c:strRef>
                </c:tx>
                <c:spPr>
                  <a:solidFill>
                    <a:schemeClr val="accent4"/>
                  </a:solidFill>
                  <a:ln>
                    <a:noFill/>
                  </a:ln>
                  <a:effectLst/>
                </c:spPr>
                <c:invertIfNegative val="0"/>
                <c:cat>
                  <c:numRef>
                    <c:extLst xmlns:c15="http://schemas.microsoft.com/office/drawing/2012/chart">
                      <c:ext xmlns:c15="http://schemas.microsoft.com/office/drawing/2012/chart" uri="{02D57815-91ED-43cb-92C2-25804820EDAC}">
                        <c15:formulaRef>
                          <c15:sqref>'2d Accuracy'!$B$41:$B$50</c15:sqref>
                        </c15:formulaRef>
                      </c:ext>
                    </c:extLst>
                    <c:numCache>
                      <c:formatCode>General</c:formatCode>
                      <c:ptCount val="10"/>
                      <c:pt idx="0">
                        <c:v>3.9</c:v>
                      </c:pt>
                      <c:pt idx="1">
                        <c:v>6.19</c:v>
                      </c:pt>
                      <c:pt idx="2">
                        <c:v>6.95</c:v>
                      </c:pt>
                      <c:pt idx="3">
                        <c:v>7.34</c:v>
                      </c:pt>
                      <c:pt idx="4">
                        <c:v>8.5</c:v>
                      </c:pt>
                      <c:pt idx="5">
                        <c:v>9.61</c:v>
                      </c:pt>
                      <c:pt idx="6">
                        <c:v>10.3</c:v>
                      </c:pt>
                      <c:pt idx="7">
                        <c:v>11.2</c:v>
                      </c:pt>
                      <c:pt idx="8">
                        <c:v>12.3</c:v>
                      </c:pt>
                      <c:pt idx="9">
                        <c:v>13.3</c:v>
                      </c:pt>
                    </c:numCache>
                  </c:numRef>
                </c:cat>
                <c:val>
                  <c:numRef>
                    <c:extLst xmlns:c15="http://schemas.microsoft.com/office/drawing/2012/chart">
                      <c:ext xmlns:c15="http://schemas.microsoft.com/office/drawing/2012/chart" uri="{02D57815-91ED-43cb-92C2-25804820EDAC}">
                        <c15:formulaRef>
                          <c15:sqref>'2d Accuracy'!$F$41:$F$50</c15:sqref>
                        </c15:formulaRef>
                      </c:ext>
                    </c:extLst>
                    <c:numCache>
                      <c:formatCode>0</c:formatCode>
                      <c:ptCount val="10"/>
                      <c:pt idx="0">
                        <c:v>136</c:v>
                      </c:pt>
                      <c:pt idx="1">
                        <c:v>56</c:v>
                      </c:pt>
                      <c:pt idx="2">
                        <c:v>85</c:v>
                      </c:pt>
                      <c:pt idx="3">
                        <c:v>103</c:v>
                      </c:pt>
                      <c:pt idx="4">
                        <c:v>226</c:v>
                      </c:pt>
                      <c:pt idx="5">
                        <c:v>186</c:v>
                      </c:pt>
                      <c:pt idx="6">
                        <c:v>299</c:v>
                      </c:pt>
                      <c:pt idx="7">
                        <c:v>335</c:v>
                      </c:pt>
                      <c:pt idx="8">
                        <c:v>358</c:v>
                      </c:pt>
                      <c:pt idx="9">
                        <c:v>322</c:v>
                      </c:pt>
                    </c:numCache>
                  </c:numRef>
                </c:val>
                <c:extLst xmlns:c15="http://schemas.microsoft.com/office/drawing/2012/chart">
                  <c:ext xmlns:c16="http://schemas.microsoft.com/office/drawing/2014/chart" uri="{C3380CC4-5D6E-409C-BE32-E72D297353CC}">
                    <c16:uniqueId val="{00000006-81E3-4AC6-A4A9-7920C554B5F2}"/>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'2d Accuracy'!$H$40</c15:sqref>
                        </c15:formulaRef>
                      </c:ext>
                    </c:extLst>
                    <c:strCache>
                      <c:ptCount val="1"/>
                    </c:strCache>
                  </c:strRef>
                </c:tx>
                <c:spPr>
                  <a:solidFill>
                    <a:schemeClr val="accent6"/>
                  </a:solidFill>
                  <a:ln>
                    <a:noFill/>
                  </a:ln>
                  <a:effectLst/>
                </c:spPr>
                <c:invertIfNegative val="0"/>
                <c:cat>
                  <c:numRef>
                    <c:extLst xmlns:c15="http://schemas.microsoft.com/office/drawing/2012/chart">
                      <c:ext xmlns:c15="http://schemas.microsoft.com/office/drawing/2012/chart" uri="{02D57815-91ED-43cb-92C2-25804820EDAC}">
                        <c15:formulaRef>
                          <c15:sqref>'2d Accuracy'!$B$41:$B$50</c15:sqref>
                        </c15:formulaRef>
                      </c:ext>
                    </c:extLst>
                    <c:numCache>
                      <c:formatCode>General</c:formatCode>
                      <c:ptCount val="10"/>
                      <c:pt idx="0">
                        <c:v>3.9</c:v>
                      </c:pt>
                      <c:pt idx="1">
                        <c:v>6.19</c:v>
                      </c:pt>
                      <c:pt idx="2">
                        <c:v>6.95</c:v>
                      </c:pt>
                      <c:pt idx="3">
                        <c:v>7.34</c:v>
                      </c:pt>
                      <c:pt idx="4">
                        <c:v>8.5</c:v>
                      </c:pt>
                      <c:pt idx="5">
                        <c:v>9.61</c:v>
                      </c:pt>
                      <c:pt idx="6">
                        <c:v>10.3</c:v>
                      </c:pt>
                      <c:pt idx="7">
                        <c:v>11.2</c:v>
                      </c:pt>
                      <c:pt idx="8">
                        <c:v>12.3</c:v>
                      </c:pt>
                      <c:pt idx="9">
                        <c:v>13.3</c:v>
                      </c:pt>
                    </c:numCache>
                  </c:numRef>
                </c:cat>
                <c:val>
                  <c:numRef>
                    <c:extLst xmlns:c15="http://schemas.microsoft.com/office/drawing/2012/chart">
                      <c:ext xmlns:c15="http://schemas.microsoft.com/office/drawing/2012/chart" uri="{02D57815-91ED-43cb-92C2-25804820EDAC}">
                        <c15:formulaRef>
                          <c15:sqref>'2d Accuracy'!$H$41:$H$50</c15:sqref>
                        </c15:formulaRef>
                      </c:ext>
                    </c:extLst>
                    <c:numCache>
                      <c:formatCode>0</c:formatCode>
                      <c:ptCount val="10"/>
                      <c:pt idx="0">
                        <c:v>99</c:v>
                      </c:pt>
                      <c:pt idx="1">
                        <c:v>52</c:v>
                      </c:pt>
                      <c:pt idx="2">
                        <c:v>79</c:v>
                      </c:pt>
                      <c:pt idx="3">
                        <c:v>93</c:v>
                      </c:pt>
                      <c:pt idx="4">
                        <c:v>184</c:v>
                      </c:pt>
                      <c:pt idx="5">
                        <c:v>159</c:v>
                      </c:pt>
                      <c:pt idx="6">
                        <c:v>254</c:v>
                      </c:pt>
                      <c:pt idx="7">
                        <c:v>279</c:v>
                      </c:pt>
                      <c:pt idx="8">
                        <c:v>292</c:v>
                      </c:pt>
                      <c:pt idx="9">
                        <c:v>272</c:v>
                      </c:pt>
                    </c:numCache>
                  </c:numRef>
                </c:val>
                <c:extLst xmlns:c15="http://schemas.microsoft.com/office/drawing/2012/chart">
                  <c:ext xmlns:c16="http://schemas.microsoft.com/office/drawing/2014/chart" uri="{C3380CC4-5D6E-409C-BE32-E72D297353CC}">
                    <c16:uniqueId val="{00000007-81E3-4AC6-A4A9-7920C554B5F2}"/>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'2d Accuracy'!$I$40</c15:sqref>
                        </c15:formulaRef>
                      </c:ext>
                    </c:extLst>
                    <c:strCache>
                      <c:ptCount val="1"/>
                      <c:pt idx="0">
                        <c:v>G17 Prov</c:v>
                      </c:pt>
                    </c:strCache>
                  </c:strRef>
                </c:tx>
                <c:spPr>
                  <a:solidFill>
                    <a:schemeClr val="accent1">
                      <a:lumMod val="60000"/>
                    </a:schemeClr>
                  </a:solidFill>
                  <a:ln>
                    <a:noFill/>
                  </a:ln>
                  <a:effectLst/>
                </c:spPr>
                <c:invertIfNegative val="0"/>
                <c:cat>
                  <c:numRef>
                    <c:extLst xmlns:c15="http://schemas.microsoft.com/office/drawing/2012/chart">
                      <c:ext xmlns:c15="http://schemas.microsoft.com/office/drawing/2012/chart" uri="{02D57815-91ED-43cb-92C2-25804820EDAC}">
                        <c15:formulaRef>
                          <c15:sqref>'2d Accuracy'!$B$41:$B$50</c15:sqref>
                        </c15:formulaRef>
                      </c:ext>
                    </c:extLst>
                    <c:numCache>
                      <c:formatCode>General</c:formatCode>
                      <c:ptCount val="10"/>
                      <c:pt idx="0">
                        <c:v>3.9</c:v>
                      </c:pt>
                      <c:pt idx="1">
                        <c:v>6.19</c:v>
                      </c:pt>
                      <c:pt idx="2">
                        <c:v>6.95</c:v>
                      </c:pt>
                      <c:pt idx="3">
                        <c:v>7.34</c:v>
                      </c:pt>
                      <c:pt idx="4">
                        <c:v>8.5</c:v>
                      </c:pt>
                      <c:pt idx="5">
                        <c:v>9.61</c:v>
                      </c:pt>
                      <c:pt idx="6">
                        <c:v>10.3</c:v>
                      </c:pt>
                      <c:pt idx="7">
                        <c:v>11.2</c:v>
                      </c:pt>
                      <c:pt idx="8">
                        <c:v>12.3</c:v>
                      </c:pt>
                      <c:pt idx="9">
                        <c:v>13.3</c:v>
                      </c:pt>
                    </c:numCache>
                  </c:numRef>
                </c:cat>
                <c:val>
                  <c:numRef>
                    <c:extLst xmlns:c15="http://schemas.microsoft.com/office/drawing/2012/chart">
                      <c:ext xmlns:c15="http://schemas.microsoft.com/office/drawing/2012/chart" uri="{02D57815-91ED-43cb-92C2-25804820EDAC}">
                        <c15:formulaRef>
                          <c15:sqref>'2d Accuracy'!$I$41:$I$50</c15:sqref>
                        </c15:formulaRef>
                      </c:ext>
                    </c:extLst>
                    <c:numCache>
                      <c:formatCode>General</c:formatCode>
                      <c:ptCount val="10"/>
                      <c:pt idx="0">
                        <c:v>-18</c:v>
                      </c:pt>
                      <c:pt idx="1">
                        <c:v>-31</c:v>
                      </c:pt>
                      <c:pt idx="2">
                        <c:v>19</c:v>
                      </c:pt>
                      <c:pt idx="3">
                        <c:v>-23</c:v>
                      </c:pt>
                      <c:pt idx="4">
                        <c:v>-16</c:v>
                      </c:pt>
                      <c:pt idx="5">
                        <c:v>-84</c:v>
                      </c:pt>
                      <c:pt idx="6">
                        <c:v>-67</c:v>
                      </c:pt>
                      <c:pt idx="7">
                        <c:v>-77</c:v>
                      </c:pt>
                      <c:pt idx="8">
                        <c:v>39</c:v>
                      </c:pt>
                      <c:pt idx="9">
                        <c:v>333</c:v>
                      </c:pt>
                    </c:numCache>
                  </c:numRef>
                </c:val>
                <c:extLst xmlns:c15="http://schemas.microsoft.com/office/drawing/2012/chart">
                  <c:ext xmlns:c16="http://schemas.microsoft.com/office/drawing/2014/chart" uri="{C3380CC4-5D6E-409C-BE32-E72D297353CC}">
                    <c16:uniqueId val="{00000008-81E3-4AC6-A4A9-7920C554B5F2}"/>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'2d Accuracy'!$J$40</c15:sqref>
                        </c15:formulaRef>
                      </c:ext>
                    </c:extLst>
                    <c:strCache>
                      <c:ptCount val="1"/>
                    </c:strCache>
                  </c:strRef>
                </c:tx>
                <c:spPr>
                  <a:solidFill>
                    <a:schemeClr val="accent2">
                      <a:lumMod val="60000"/>
                    </a:schemeClr>
                  </a:solidFill>
                  <a:ln>
                    <a:noFill/>
                  </a:ln>
                  <a:effectLst/>
                </c:spPr>
                <c:invertIfNegative val="0"/>
                <c:cat>
                  <c:numRef>
                    <c:extLst xmlns:c15="http://schemas.microsoft.com/office/drawing/2012/chart">
                      <c:ext xmlns:c15="http://schemas.microsoft.com/office/drawing/2012/chart" uri="{02D57815-91ED-43cb-92C2-25804820EDAC}">
                        <c15:formulaRef>
                          <c15:sqref>'2d Accuracy'!$B$41:$B$50</c15:sqref>
                        </c15:formulaRef>
                      </c:ext>
                    </c:extLst>
                    <c:numCache>
                      <c:formatCode>General</c:formatCode>
                      <c:ptCount val="10"/>
                      <c:pt idx="0">
                        <c:v>3.9</c:v>
                      </c:pt>
                      <c:pt idx="1">
                        <c:v>6.19</c:v>
                      </c:pt>
                      <c:pt idx="2">
                        <c:v>6.95</c:v>
                      </c:pt>
                      <c:pt idx="3">
                        <c:v>7.34</c:v>
                      </c:pt>
                      <c:pt idx="4">
                        <c:v>8.5</c:v>
                      </c:pt>
                      <c:pt idx="5">
                        <c:v>9.61</c:v>
                      </c:pt>
                      <c:pt idx="6">
                        <c:v>10.3</c:v>
                      </c:pt>
                      <c:pt idx="7">
                        <c:v>11.2</c:v>
                      </c:pt>
                      <c:pt idx="8">
                        <c:v>12.3</c:v>
                      </c:pt>
                      <c:pt idx="9">
                        <c:v>13.3</c:v>
                      </c:pt>
                    </c:numCache>
                  </c:numRef>
                </c:cat>
                <c:val>
                  <c:numRef>
                    <c:extLst xmlns:c15="http://schemas.microsoft.com/office/drawing/2012/chart">
                      <c:ext xmlns:c15="http://schemas.microsoft.com/office/drawing/2012/chart" uri="{02D57815-91ED-43cb-92C2-25804820EDAC}">
                        <c15:formulaRef>
                          <c15:sqref>'2d Accuracy'!$J$41:$J$50</c15:sqref>
                        </c15:formulaRef>
                      </c:ext>
                    </c:extLst>
                    <c:numCache>
                      <c:formatCode>0</c:formatCode>
                      <c:ptCount val="10"/>
                      <c:pt idx="0">
                        <c:v>124</c:v>
                      </c:pt>
                      <c:pt idx="1">
                        <c:v>53</c:v>
                      </c:pt>
                      <c:pt idx="2">
                        <c:v>73</c:v>
                      </c:pt>
                      <c:pt idx="3">
                        <c:v>98</c:v>
                      </c:pt>
                      <c:pt idx="4">
                        <c:v>179</c:v>
                      </c:pt>
                      <c:pt idx="5">
                        <c:v>160</c:v>
                      </c:pt>
                      <c:pt idx="6">
                        <c:v>247</c:v>
                      </c:pt>
                      <c:pt idx="7">
                        <c:v>284</c:v>
                      </c:pt>
                      <c:pt idx="8">
                        <c:v>297</c:v>
                      </c:pt>
                      <c:pt idx="9">
                        <c:v>288</c:v>
                      </c:pt>
                    </c:numCache>
                  </c:numRef>
                </c:val>
                <c:extLst xmlns:c15="http://schemas.microsoft.com/office/drawing/2012/chart">
                  <c:ext xmlns:c16="http://schemas.microsoft.com/office/drawing/2014/chart" uri="{C3380CC4-5D6E-409C-BE32-E72D297353CC}">
                    <c16:uniqueId val="{00000009-81E3-4AC6-A4A9-7920C554B5F2}"/>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'2d Accuracy'!$L$40</c15:sqref>
                        </c15:formulaRef>
                      </c:ext>
                    </c:extLst>
                    <c:strCache>
                      <c:ptCount val="1"/>
                    </c:strCache>
                  </c:strRef>
                </c:tx>
                <c:spPr>
                  <a:solidFill>
                    <a:schemeClr val="accent4">
                      <a:lumMod val="60000"/>
                    </a:schemeClr>
                  </a:solidFill>
                  <a:ln>
                    <a:noFill/>
                  </a:ln>
                  <a:effectLst/>
                </c:spPr>
                <c:invertIfNegative val="0"/>
                <c:cat>
                  <c:numRef>
                    <c:extLst xmlns:c15="http://schemas.microsoft.com/office/drawing/2012/chart">
                      <c:ext xmlns:c15="http://schemas.microsoft.com/office/drawing/2012/chart" uri="{02D57815-91ED-43cb-92C2-25804820EDAC}">
                        <c15:formulaRef>
                          <c15:sqref>'2d Accuracy'!$B$41:$B$50</c15:sqref>
                        </c15:formulaRef>
                      </c:ext>
                    </c:extLst>
                    <c:numCache>
                      <c:formatCode>General</c:formatCode>
                      <c:ptCount val="10"/>
                      <c:pt idx="0">
                        <c:v>3.9</c:v>
                      </c:pt>
                      <c:pt idx="1">
                        <c:v>6.19</c:v>
                      </c:pt>
                      <c:pt idx="2">
                        <c:v>6.95</c:v>
                      </c:pt>
                      <c:pt idx="3">
                        <c:v>7.34</c:v>
                      </c:pt>
                      <c:pt idx="4">
                        <c:v>8.5</c:v>
                      </c:pt>
                      <c:pt idx="5">
                        <c:v>9.61</c:v>
                      </c:pt>
                      <c:pt idx="6">
                        <c:v>10.3</c:v>
                      </c:pt>
                      <c:pt idx="7">
                        <c:v>11.2</c:v>
                      </c:pt>
                      <c:pt idx="8">
                        <c:v>12.3</c:v>
                      </c:pt>
                      <c:pt idx="9">
                        <c:v>13.3</c:v>
                      </c:pt>
                    </c:numCache>
                  </c:numRef>
                </c:cat>
                <c:val>
                  <c:numRef>
                    <c:extLst xmlns:c15="http://schemas.microsoft.com/office/drawing/2012/chart">
                      <c:ext xmlns:c15="http://schemas.microsoft.com/office/drawing/2012/chart" uri="{02D57815-91ED-43cb-92C2-25804820EDAC}">
                        <c15:formulaRef>
                          <c15:sqref>'2d Accuracy'!$L$41:$L$50</c15:sqref>
                        </c15:formulaRef>
                      </c:ext>
                    </c:extLst>
                    <c:numCache>
                      <c:formatCode>General</c:formatCode>
                      <c:ptCount val="10"/>
                      <c:pt idx="0">
                        <c:v>102</c:v>
                      </c:pt>
                      <c:pt idx="1">
                        <c:v>47</c:v>
                      </c:pt>
                      <c:pt idx="2">
                        <c:v>69</c:v>
                      </c:pt>
                      <c:pt idx="3">
                        <c:v>184</c:v>
                      </c:pt>
                      <c:pt idx="4">
                        <c:v>87</c:v>
                      </c:pt>
                      <c:pt idx="5">
                        <c:v>164</c:v>
                      </c:pt>
                      <c:pt idx="6">
                        <c:v>253</c:v>
                      </c:pt>
                      <c:pt idx="7">
                        <c:v>287</c:v>
                      </c:pt>
                      <c:pt idx="8">
                        <c:v>305</c:v>
                      </c:pt>
                      <c:pt idx="9">
                        <c:v>280</c:v>
                      </c:pt>
                    </c:numCache>
                  </c:numRef>
                </c:val>
                <c:extLst xmlns:c15="http://schemas.microsoft.com/office/drawing/2012/chart">
                  <c:ext xmlns:c16="http://schemas.microsoft.com/office/drawing/2014/chart" uri="{C3380CC4-5D6E-409C-BE32-E72D297353CC}">
                    <c16:uniqueId val="{0000000A-81E3-4AC6-A4A9-7920C554B5F2}"/>
                  </c:ext>
                </c:extLst>
              </c15:ser>
            </c15:filteredBarSeries>
            <c15:filteredBarSeries>
              <c15:ser>
                <c:idx val="11"/>
                <c:order val="11"/>
                <c:tx>
                  <c:strRef>
                    <c:extLst xmlns:c15="http://schemas.microsoft.com/office/drawing/2012/chart">
                      <c:ext xmlns:c15="http://schemas.microsoft.com/office/drawing/2012/chart" uri="{02D57815-91ED-43cb-92C2-25804820EDAC}">
                        <c15:formulaRef>
                          <c15:sqref>'2d Accuracy'!$N$40</c15:sqref>
                        </c15:formulaRef>
                      </c:ext>
                    </c:extLst>
                    <c:strCache>
                      <c:ptCount val="1"/>
                    </c:strCache>
                  </c:strRef>
                </c:tx>
                <c:spPr>
                  <a:solidFill>
                    <a:schemeClr val="accent6">
                      <a:lumMod val="60000"/>
                    </a:schemeClr>
                  </a:solidFill>
                  <a:ln>
                    <a:noFill/>
                  </a:ln>
                  <a:effectLst/>
                </c:spPr>
                <c:invertIfNegative val="0"/>
                <c:cat>
                  <c:numRef>
                    <c:extLst xmlns:c15="http://schemas.microsoft.com/office/drawing/2012/chart">
                      <c:ext xmlns:c15="http://schemas.microsoft.com/office/drawing/2012/chart" uri="{02D57815-91ED-43cb-92C2-25804820EDAC}">
                        <c15:formulaRef>
                          <c15:sqref>'2d Accuracy'!$B$41:$B$50</c15:sqref>
                        </c15:formulaRef>
                      </c:ext>
                    </c:extLst>
                    <c:numCache>
                      <c:formatCode>General</c:formatCode>
                      <c:ptCount val="10"/>
                      <c:pt idx="0">
                        <c:v>3.9</c:v>
                      </c:pt>
                      <c:pt idx="1">
                        <c:v>6.19</c:v>
                      </c:pt>
                      <c:pt idx="2">
                        <c:v>6.95</c:v>
                      </c:pt>
                      <c:pt idx="3">
                        <c:v>7.34</c:v>
                      </c:pt>
                      <c:pt idx="4">
                        <c:v>8.5</c:v>
                      </c:pt>
                      <c:pt idx="5">
                        <c:v>9.61</c:v>
                      </c:pt>
                      <c:pt idx="6">
                        <c:v>10.3</c:v>
                      </c:pt>
                      <c:pt idx="7">
                        <c:v>11.2</c:v>
                      </c:pt>
                      <c:pt idx="8">
                        <c:v>12.3</c:v>
                      </c:pt>
                      <c:pt idx="9">
                        <c:v>13.3</c:v>
                      </c:pt>
                    </c:numCache>
                  </c:numRef>
                </c:cat>
                <c:val>
                  <c:numRef>
                    <c:extLst xmlns:c15="http://schemas.microsoft.com/office/drawing/2012/chart">
                      <c:ext xmlns:c15="http://schemas.microsoft.com/office/drawing/2012/chart" uri="{02D57815-91ED-43cb-92C2-25804820EDAC}">
                        <c15:formulaRef>
                          <c15:sqref>'2d Accuracy'!$N$41:$N$50</c15:sqref>
                        </c15:formulaRef>
                      </c:ext>
                    </c:extLst>
                    <c:numCache>
                      <c:formatCode>General</c:formatCode>
                      <c:ptCount val="10"/>
                      <c:pt idx="0">
                        <c:v>159</c:v>
                      </c:pt>
                      <c:pt idx="1">
                        <c:v>57</c:v>
                      </c:pt>
                      <c:pt idx="2">
                        <c:v>96</c:v>
                      </c:pt>
                      <c:pt idx="3">
                        <c:v>120</c:v>
                      </c:pt>
                      <c:pt idx="4">
                        <c:v>333</c:v>
                      </c:pt>
                      <c:pt idx="5">
                        <c:v>268</c:v>
                      </c:pt>
                      <c:pt idx="6">
                        <c:v>446</c:v>
                      </c:pt>
                      <c:pt idx="7">
                        <c:v>499</c:v>
                      </c:pt>
                      <c:pt idx="8">
                        <c:v>513</c:v>
                      </c:pt>
                      <c:pt idx="9">
                        <c:v>412</c:v>
                      </c:pt>
                    </c:numCache>
                  </c:numRef>
                </c:val>
                <c:extLst xmlns:c15="http://schemas.microsoft.com/office/drawing/2012/chart">
                  <c:ext xmlns:c16="http://schemas.microsoft.com/office/drawing/2014/chart" uri="{C3380CC4-5D6E-409C-BE32-E72D297353CC}">
                    <c16:uniqueId val="{0000000B-81E3-4AC6-A4A9-7920C554B5F2}"/>
                  </c:ext>
                </c:extLst>
              </c15:ser>
            </c15:filteredBarSeries>
          </c:ext>
        </c:extLst>
      </c:barChart>
      <c:catAx>
        <c:axId val="151301464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dirty="0"/>
                  <a:t>Channel</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25643408"/>
        <c:crosses val="autoZero"/>
        <c:auto val="1"/>
        <c:lblAlgn val="ctr"/>
        <c:lblOffset val="100"/>
        <c:noMultiLvlLbl val="0"/>
      </c:catAx>
      <c:valAx>
        <c:axId val="1525643408"/>
        <c:scaling>
          <c:orientation val="minMax"/>
          <c:max val="1000"/>
          <c:min val="-1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dirty="0"/>
                  <a:t>Bias (mK)</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130146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dirty="0">
                <a:solidFill>
                  <a:schemeClr val="tx1"/>
                </a:solidFill>
              </a:rPr>
              <a:t>Total Navigation Error [</a:t>
            </a:r>
            <a:r>
              <a:rPr lang="en-US" sz="2000" dirty="0">
                <a:solidFill>
                  <a:schemeClr val="tx1"/>
                </a:solidFill>
                <a:latin typeface="Calibri" panose="020F0502020204030204" pitchFamily="34" charset="0"/>
                <a:cs typeface="Calibri" panose="020F0502020204030204" pitchFamily="34" charset="0"/>
              </a:rPr>
              <a:t>abs(</a:t>
            </a:r>
            <a:r>
              <a:rPr lang="en-US" sz="2000" dirty="0">
                <a:solidFill>
                  <a:schemeClr val="tx1"/>
                </a:solidFill>
              </a:rPr>
              <a:t>bias) + 3*STD]</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'1a Nav Error'!$C$3</c:f>
              <c:strCache>
                <c:ptCount val="1"/>
                <c:pt idx="0">
                  <c:v>MRD</c:v>
                </c:pt>
              </c:strCache>
            </c:strRef>
          </c:tx>
          <c:spPr>
            <a:solidFill>
              <a:srgbClr val="92D050"/>
            </a:solidFill>
            <a:ln>
              <a:noFill/>
            </a:ln>
            <a:effectLst/>
          </c:spPr>
          <c:invertIfNegative val="0"/>
          <c:cat>
            <c:strRef>
              <c:f>'1a Nav Error'!$B$4:$B$13</c:f>
              <c:strCache>
                <c:ptCount val="10"/>
                <c:pt idx="0">
                  <c:v> 0.64 EW </c:v>
                </c:pt>
                <c:pt idx="1">
                  <c:v> 0.64 NS </c:v>
                </c:pt>
                <c:pt idx="2">
                  <c:v> 0.86 EW </c:v>
                </c:pt>
                <c:pt idx="3">
                  <c:v> 0.86 NS </c:v>
                </c:pt>
                <c:pt idx="4">
                  <c:v> 2.25 EW </c:v>
                </c:pt>
                <c:pt idx="5">
                  <c:v> 2.25 NS </c:v>
                </c:pt>
                <c:pt idx="6">
                  <c:v> 3.90 EW </c:v>
                </c:pt>
                <c:pt idx="7">
                  <c:v> 3.90 NS </c:v>
                </c:pt>
                <c:pt idx="8">
                  <c:v> 10.35 EW </c:v>
                </c:pt>
                <c:pt idx="9">
                  <c:v>10.35 NS</c:v>
                </c:pt>
              </c:strCache>
            </c:strRef>
          </c:cat>
          <c:val>
            <c:numRef>
              <c:f>'1a Nav Error'!$C$4:$C$13</c:f>
              <c:numCache>
                <c:formatCode>_(* #,##0.0_);_(* \(#,##0.0\);_(* "-"??_);_(@_)</c:formatCode>
                <c:ptCount val="10"/>
                <c:pt idx="0">
                  <c:v>28</c:v>
                </c:pt>
                <c:pt idx="1">
                  <c:v>28</c:v>
                </c:pt>
                <c:pt idx="2">
                  <c:v>28</c:v>
                </c:pt>
                <c:pt idx="3">
                  <c:v>28</c:v>
                </c:pt>
                <c:pt idx="4">
                  <c:v>28</c:v>
                </c:pt>
                <c:pt idx="5">
                  <c:v>28</c:v>
                </c:pt>
                <c:pt idx="6">
                  <c:v>28</c:v>
                </c:pt>
                <c:pt idx="7">
                  <c:v>28</c:v>
                </c:pt>
                <c:pt idx="8">
                  <c:v>28</c:v>
                </c:pt>
                <c:pt idx="9">
                  <c:v>28</c:v>
                </c:pt>
              </c:numCache>
            </c:numRef>
          </c:val>
          <c:extLst>
            <c:ext xmlns:c16="http://schemas.microsoft.com/office/drawing/2014/chart" uri="{C3380CC4-5D6E-409C-BE32-E72D297353CC}">
              <c16:uniqueId val="{00000000-F09F-497A-A87C-61B009C370CB}"/>
            </c:ext>
          </c:extLst>
        </c:ser>
        <c:ser>
          <c:idx val="1"/>
          <c:order val="1"/>
          <c:tx>
            <c:strRef>
              <c:f>'1a Nav Error'!$D$3</c:f>
              <c:strCache>
                <c:ptCount val="1"/>
                <c:pt idx="0">
                  <c:v>Baseline</c:v>
                </c:pt>
              </c:strCache>
            </c:strRef>
          </c:tx>
          <c:spPr>
            <a:solidFill>
              <a:schemeClr val="bg1">
                <a:lumMod val="50000"/>
              </a:schemeClr>
            </a:solidFill>
            <a:ln>
              <a:noFill/>
            </a:ln>
            <a:effectLst/>
          </c:spPr>
          <c:invertIfNegative val="0"/>
          <c:cat>
            <c:strRef>
              <c:f>'1a Nav Error'!$B$4:$B$13</c:f>
              <c:strCache>
                <c:ptCount val="10"/>
                <c:pt idx="0">
                  <c:v> 0.64 EW </c:v>
                </c:pt>
                <c:pt idx="1">
                  <c:v> 0.64 NS </c:v>
                </c:pt>
                <c:pt idx="2">
                  <c:v> 0.86 EW </c:v>
                </c:pt>
                <c:pt idx="3">
                  <c:v> 0.86 NS </c:v>
                </c:pt>
                <c:pt idx="4">
                  <c:v> 2.25 EW </c:v>
                </c:pt>
                <c:pt idx="5">
                  <c:v> 2.25 NS </c:v>
                </c:pt>
                <c:pt idx="6">
                  <c:v> 3.90 EW </c:v>
                </c:pt>
                <c:pt idx="7">
                  <c:v> 3.90 NS </c:v>
                </c:pt>
                <c:pt idx="8">
                  <c:v> 10.35 EW </c:v>
                </c:pt>
                <c:pt idx="9">
                  <c:v>10.35 NS</c:v>
                </c:pt>
              </c:strCache>
            </c:strRef>
          </c:cat>
          <c:val>
            <c:numRef>
              <c:f>'1a Nav Error'!$D$4:$D$13</c:f>
              <c:numCache>
                <c:formatCode>_(* #,##0.0_);_(* \(#,##0.0\);_(* "-"??_);_(@_)</c:formatCode>
                <c:ptCount val="10"/>
                <c:pt idx="0">
                  <c:v>10.4</c:v>
                </c:pt>
                <c:pt idx="1">
                  <c:v>10.1</c:v>
                </c:pt>
                <c:pt idx="2">
                  <c:v>10.5</c:v>
                </c:pt>
                <c:pt idx="3">
                  <c:v>10.3</c:v>
                </c:pt>
                <c:pt idx="4">
                  <c:v>10.6</c:v>
                </c:pt>
                <c:pt idx="5">
                  <c:v>10.4</c:v>
                </c:pt>
                <c:pt idx="6">
                  <c:v>11.4</c:v>
                </c:pt>
                <c:pt idx="7">
                  <c:v>11.3</c:v>
                </c:pt>
                <c:pt idx="8">
                  <c:v>11.9</c:v>
                </c:pt>
                <c:pt idx="9">
                  <c:v>12.5</c:v>
                </c:pt>
              </c:numCache>
            </c:numRef>
          </c:val>
          <c:extLst>
            <c:ext xmlns:c16="http://schemas.microsoft.com/office/drawing/2014/chart" uri="{C3380CC4-5D6E-409C-BE32-E72D297353CC}">
              <c16:uniqueId val="{00000001-F09F-497A-A87C-61B009C370CB}"/>
            </c:ext>
          </c:extLst>
        </c:ser>
        <c:ser>
          <c:idx val="3"/>
          <c:order val="3"/>
          <c:tx>
            <c:strRef>
              <c:f>'1a Nav Error'!$F$3</c:f>
              <c:strCache>
                <c:ptCount val="1"/>
                <c:pt idx="0">
                  <c:v>G16 Full</c:v>
                </c:pt>
              </c:strCache>
            </c:strRef>
          </c:tx>
          <c:spPr>
            <a:solidFill>
              <a:schemeClr val="accent4"/>
            </a:solidFill>
            <a:ln>
              <a:noFill/>
            </a:ln>
            <a:effectLst/>
          </c:spPr>
          <c:invertIfNegative val="0"/>
          <c:cat>
            <c:strRef>
              <c:f>'1a Nav Error'!$B$4:$B$13</c:f>
              <c:strCache>
                <c:ptCount val="10"/>
                <c:pt idx="0">
                  <c:v> 0.64 EW </c:v>
                </c:pt>
                <c:pt idx="1">
                  <c:v> 0.64 NS </c:v>
                </c:pt>
                <c:pt idx="2">
                  <c:v> 0.86 EW </c:v>
                </c:pt>
                <c:pt idx="3">
                  <c:v> 0.86 NS </c:v>
                </c:pt>
                <c:pt idx="4">
                  <c:v> 2.25 EW </c:v>
                </c:pt>
                <c:pt idx="5">
                  <c:v> 2.25 NS </c:v>
                </c:pt>
                <c:pt idx="6">
                  <c:v> 3.90 EW </c:v>
                </c:pt>
                <c:pt idx="7">
                  <c:v> 3.90 NS </c:v>
                </c:pt>
                <c:pt idx="8">
                  <c:v> 10.35 EW </c:v>
                </c:pt>
                <c:pt idx="9">
                  <c:v>10.35 NS</c:v>
                </c:pt>
              </c:strCache>
            </c:strRef>
          </c:cat>
          <c:val>
            <c:numRef>
              <c:f>'1a Nav Error'!$F$4:$F$13</c:f>
              <c:numCache>
                <c:formatCode>_(* #,##0.0_);_(* \(#,##0.0\);_(* "-"??_);_(@_)</c:formatCode>
                <c:ptCount val="10"/>
                <c:pt idx="0">
                  <c:v>3.92</c:v>
                </c:pt>
                <c:pt idx="1">
                  <c:v>0.72</c:v>
                </c:pt>
                <c:pt idx="2">
                  <c:v>2.69</c:v>
                </c:pt>
                <c:pt idx="3">
                  <c:v>1.9</c:v>
                </c:pt>
                <c:pt idx="4">
                  <c:v>5.5</c:v>
                </c:pt>
                <c:pt idx="5">
                  <c:v>3.2</c:v>
                </c:pt>
                <c:pt idx="6">
                  <c:v>8.1999999999999993</c:v>
                </c:pt>
                <c:pt idx="7">
                  <c:v>4.5</c:v>
                </c:pt>
                <c:pt idx="8">
                  <c:v>9.4</c:v>
                </c:pt>
                <c:pt idx="9">
                  <c:v>5.0999999999999996</c:v>
                </c:pt>
              </c:numCache>
            </c:numRef>
          </c:val>
          <c:extLst>
            <c:ext xmlns:c16="http://schemas.microsoft.com/office/drawing/2014/chart" uri="{C3380CC4-5D6E-409C-BE32-E72D297353CC}">
              <c16:uniqueId val="{00000002-F09F-497A-A87C-61B009C370CB}"/>
            </c:ext>
          </c:extLst>
        </c:ser>
        <c:ser>
          <c:idx val="7"/>
          <c:order val="7"/>
          <c:tx>
            <c:strRef>
              <c:f>'1a Nav Error'!$J$3</c:f>
              <c:strCache>
                <c:ptCount val="1"/>
                <c:pt idx="0">
                  <c:v>G17 Full M6</c:v>
                </c:pt>
              </c:strCache>
            </c:strRef>
          </c:tx>
          <c:spPr>
            <a:solidFill>
              <a:srgbClr val="C00000"/>
            </a:solidFill>
            <a:ln>
              <a:noFill/>
            </a:ln>
            <a:effectLst/>
          </c:spPr>
          <c:invertIfNegative val="0"/>
          <c:cat>
            <c:strRef>
              <c:f>'1a Nav Error'!$B$4:$B$13</c:f>
              <c:strCache>
                <c:ptCount val="10"/>
                <c:pt idx="0">
                  <c:v> 0.64 EW </c:v>
                </c:pt>
                <c:pt idx="1">
                  <c:v> 0.64 NS </c:v>
                </c:pt>
                <c:pt idx="2">
                  <c:v> 0.86 EW </c:v>
                </c:pt>
                <c:pt idx="3">
                  <c:v> 0.86 NS </c:v>
                </c:pt>
                <c:pt idx="4">
                  <c:v> 2.25 EW </c:v>
                </c:pt>
                <c:pt idx="5">
                  <c:v> 2.25 NS </c:v>
                </c:pt>
                <c:pt idx="6">
                  <c:v> 3.90 EW </c:v>
                </c:pt>
                <c:pt idx="7">
                  <c:v> 3.90 NS </c:v>
                </c:pt>
                <c:pt idx="8">
                  <c:v> 10.35 EW </c:v>
                </c:pt>
                <c:pt idx="9">
                  <c:v>10.35 NS</c:v>
                </c:pt>
              </c:strCache>
            </c:strRef>
          </c:cat>
          <c:val>
            <c:numRef>
              <c:f>'1a Nav Error'!$J$4:$J$13</c:f>
              <c:numCache>
                <c:formatCode>_(* #,##0.0_);_(* \(#,##0.0\);_(* "-"??_);_(@_)</c:formatCode>
                <c:ptCount val="10"/>
                <c:pt idx="0">
                  <c:v>1.4</c:v>
                </c:pt>
                <c:pt idx="1">
                  <c:v>1.4</c:v>
                </c:pt>
                <c:pt idx="2">
                  <c:v>2</c:v>
                </c:pt>
                <c:pt idx="3">
                  <c:v>1.6</c:v>
                </c:pt>
                <c:pt idx="4">
                  <c:v>5</c:v>
                </c:pt>
                <c:pt idx="5">
                  <c:v>5.5</c:v>
                </c:pt>
                <c:pt idx="6">
                  <c:v>5.9</c:v>
                </c:pt>
                <c:pt idx="7">
                  <c:v>7.8</c:v>
                </c:pt>
                <c:pt idx="8">
                  <c:v>7.3</c:v>
                </c:pt>
                <c:pt idx="9">
                  <c:v>6.4</c:v>
                </c:pt>
              </c:numCache>
            </c:numRef>
          </c:val>
          <c:extLst>
            <c:ext xmlns:c16="http://schemas.microsoft.com/office/drawing/2014/chart" uri="{C3380CC4-5D6E-409C-BE32-E72D297353CC}">
              <c16:uniqueId val="{00000003-F09F-497A-A87C-61B009C370CB}"/>
            </c:ext>
          </c:extLst>
        </c:ser>
        <c:ser>
          <c:idx val="8"/>
          <c:order val="8"/>
          <c:tx>
            <c:strRef>
              <c:f>'1a Nav Error'!$K$3</c:f>
              <c:strCache>
                <c:ptCount val="1"/>
                <c:pt idx="0">
                  <c:v>G18 Prov</c:v>
                </c:pt>
              </c:strCache>
            </c:strRef>
          </c:tx>
          <c:spPr>
            <a:solidFill>
              <a:srgbClr val="0070C0"/>
            </a:solidFill>
            <a:ln>
              <a:noFill/>
            </a:ln>
            <a:effectLst/>
          </c:spPr>
          <c:invertIfNegative val="0"/>
          <c:cat>
            <c:strRef>
              <c:f>'1a Nav Error'!$B$4:$B$13</c:f>
              <c:strCache>
                <c:ptCount val="10"/>
                <c:pt idx="0">
                  <c:v> 0.64 EW </c:v>
                </c:pt>
                <c:pt idx="1">
                  <c:v> 0.64 NS </c:v>
                </c:pt>
                <c:pt idx="2">
                  <c:v> 0.86 EW </c:v>
                </c:pt>
                <c:pt idx="3">
                  <c:v> 0.86 NS </c:v>
                </c:pt>
                <c:pt idx="4">
                  <c:v> 2.25 EW </c:v>
                </c:pt>
                <c:pt idx="5">
                  <c:v> 2.25 NS </c:v>
                </c:pt>
                <c:pt idx="6">
                  <c:v> 3.90 EW </c:v>
                </c:pt>
                <c:pt idx="7">
                  <c:v> 3.90 NS </c:v>
                </c:pt>
                <c:pt idx="8">
                  <c:v> 10.35 EW </c:v>
                </c:pt>
                <c:pt idx="9">
                  <c:v>10.35 NS</c:v>
                </c:pt>
              </c:strCache>
            </c:strRef>
          </c:cat>
          <c:val>
            <c:numRef>
              <c:f>'1a Nav Error'!$K$4:$K$13</c:f>
              <c:numCache>
                <c:formatCode>_(* #,##0.0_);_(* \(#,##0.0\);_(* "-"??_);_(@_)</c:formatCode>
                <c:ptCount val="10"/>
                <c:pt idx="0">
                  <c:v>1.2</c:v>
                </c:pt>
                <c:pt idx="1">
                  <c:v>1.4</c:v>
                </c:pt>
                <c:pt idx="2">
                  <c:v>1.7</c:v>
                </c:pt>
                <c:pt idx="3">
                  <c:v>2.2000000000000002</c:v>
                </c:pt>
                <c:pt idx="4">
                  <c:v>3.9</c:v>
                </c:pt>
                <c:pt idx="5">
                  <c:v>3.6</c:v>
                </c:pt>
                <c:pt idx="6">
                  <c:v>5.0999999999999996</c:v>
                </c:pt>
                <c:pt idx="7">
                  <c:v>4.5999999999999996</c:v>
                </c:pt>
                <c:pt idx="8">
                  <c:v>5.6</c:v>
                </c:pt>
                <c:pt idx="9">
                  <c:v>5.8</c:v>
                </c:pt>
              </c:numCache>
            </c:numRef>
          </c:val>
          <c:extLst>
            <c:ext xmlns:c16="http://schemas.microsoft.com/office/drawing/2014/chart" uri="{C3380CC4-5D6E-409C-BE32-E72D297353CC}">
              <c16:uniqueId val="{00000004-F09F-497A-A87C-61B009C370CB}"/>
            </c:ext>
          </c:extLst>
        </c:ser>
        <c:dLbls>
          <c:showLegendKey val="0"/>
          <c:showVal val="0"/>
          <c:showCatName val="0"/>
          <c:showSerName val="0"/>
          <c:showPercent val="0"/>
          <c:showBubbleSize val="0"/>
        </c:dLbls>
        <c:gapWidth val="219"/>
        <c:overlap val="-27"/>
        <c:axId val="536003983"/>
        <c:axId val="340473551"/>
        <c:extLst>
          <c:ext xmlns:c15="http://schemas.microsoft.com/office/drawing/2012/chart" uri="{02D57815-91ED-43cb-92C2-25804820EDAC}">
            <c15:filteredBarSeries>
              <c15:ser>
                <c:idx val="2"/>
                <c:order val="2"/>
                <c:tx>
                  <c:strRef>
                    <c:extLst>
                      <c:ext uri="{02D57815-91ED-43cb-92C2-25804820EDAC}">
                        <c15:formulaRef>
                          <c15:sqref>'1a Nav Error'!$E$3</c15:sqref>
                        </c15:formulaRef>
                      </c:ext>
                    </c:extLst>
                    <c:strCache>
                      <c:ptCount val="1"/>
                      <c:pt idx="0">
                        <c:v>G16 Prov</c:v>
                      </c:pt>
                    </c:strCache>
                  </c:strRef>
                </c:tx>
                <c:spPr>
                  <a:solidFill>
                    <a:schemeClr val="accent3"/>
                  </a:solidFill>
                  <a:ln>
                    <a:noFill/>
                  </a:ln>
                  <a:effectLst/>
                </c:spPr>
                <c:invertIfNegative val="0"/>
                <c:cat>
                  <c:strRef>
                    <c:extLst>
                      <c:ext uri="{02D57815-91ED-43cb-92C2-25804820EDAC}">
                        <c15:formulaRef>
                          <c15:sqref>'1a Nav Error'!$B$4:$B$13</c15:sqref>
                        </c15:formulaRef>
                      </c:ext>
                    </c:extLst>
                    <c:strCache>
                      <c:ptCount val="10"/>
                      <c:pt idx="0">
                        <c:v> 0.64 EW </c:v>
                      </c:pt>
                      <c:pt idx="1">
                        <c:v> 0.64 NS </c:v>
                      </c:pt>
                      <c:pt idx="2">
                        <c:v> 0.86 EW </c:v>
                      </c:pt>
                      <c:pt idx="3">
                        <c:v> 0.86 NS </c:v>
                      </c:pt>
                      <c:pt idx="4">
                        <c:v> 2.25 EW </c:v>
                      </c:pt>
                      <c:pt idx="5">
                        <c:v> 2.25 NS </c:v>
                      </c:pt>
                      <c:pt idx="6">
                        <c:v> 3.90 EW </c:v>
                      </c:pt>
                      <c:pt idx="7">
                        <c:v> 3.90 NS </c:v>
                      </c:pt>
                      <c:pt idx="8">
                        <c:v> 10.35 EW </c:v>
                      </c:pt>
                      <c:pt idx="9">
                        <c:v>10.35 NS</c:v>
                      </c:pt>
                    </c:strCache>
                  </c:strRef>
                </c:cat>
                <c:val>
                  <c:numRef>
                    <c:extLst>
                      <c:ext uri="{02D57815-91ED-43cb-92C2-25804820EDAC}">
                        <c15:formulaRef>
                          <c15:sqref>'1a Nav Error'!$E$4:$E$13</c15:sqref>
                        </c15:formulaRef>
                      </c:ext>
                    </c:extLst>
                    <c:numCache>
                      <c:formatCode>_(* #,##0.0_);_(* \(#,##0.0\);_(* "-"??_);_(@_)</c:formatCode>
                      <c:ptCount val="10"/>
                      <c:pt idx="0">
                        <c:v>6.6</c:v>
                      </c:pt>
                      <c:pt idx="1">
                        <c:v>6</c:v>
                      </c:pt>
                      <c:pt idx="2">
                        <c:v>17.100000000000001</c:v>
                      </c:pt>
                      <c:pt idx="3">
                        <c:v>16.899999999999999</c:v>
                      </c:pt>
                      <c:pt idx="4">
                        <c:v>56.2</c:v>
                      </c:pt>
                      <c:pt idx="5">
                        <c:v>46.3</c:v>
                      </c:pt>
                      <c:pt idx="6">
                        <c:v>70</c:v>
                      </c:pt>
                      <c:pt idx="7">
                        <c:v>62.3</c:v>
                      </c:pt>
                      <c:pt idx="8">
                        <c:v>76.599999999999994</c:v>
                      </c:pt>
                      <c:pt idx="9">
                        <c:v>65.599999999999994</c:v>
                      </c:pt>
                    </c:numCache>
                  </c:numRef>
                </c:val>
                <c:extLst>
                  <c:ext xmlns:c16="http://schemas.microsoft.com/office/drawing/2014/chart" uri="{C3380CC4-5D6E-409C-BE32-E72D297353CC}">
                    <c16:uniqueId val="{00000005-F09F-497A-A87C-61B009C370CB}"/>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'1a Nav Error'!$G$3</c15:sqref>
                        </c15:formulaRef>
                      </c:ext>
                    </c:extLst>
                    <c:strCache>
                      <c:ptCount val="1"/>
                      <c:pt idx="0">
                        <c:v>G17 Prov M3</c:v>
                      </c:pt>
                    </c:strCache>
                  </c:strRef>
                </c:tx>
                <c:spPr>
                  <a:solidFill>
                    <a:schemeClr val="accent5"/>
                  </a:solidFill>
                  <a:ln>
                    <a:noFill/>
                  </a:ln>
                  <a:effectLst/>
                </c:spPr>
                <c:invertIfNegative val="0"/>
                <c:cat>
                  <c:strRef>
                    <c:extLst xmlns:c15="http://schemas.microsoft.com/office/drawing/2012/chart">
                      <c:ext xmlns:c15="http://schemas.microsoft.com/office/drawing/2012/chart" uri="{02D57815-91ED-43cb-92C2-25804820EDAC}">
                        <c15:formulaRef>
                          <c15:sqref>'1a Nav Error'!$B$4:$B$13</c15:sqref>
                        </c15:formulaRef>
                      </c:ext>
                    </c:extLst>
                    <c:strCache>
                      <c:ptCount val="10"/>
                      <c:pt idx="0">
                        <c:v> 0.64 EW </c:v>
                      </c:pt>
                      <c:pt idx="1">
                        <c:v> 0.64 NS </c:v>
                      </c:pt>
                      <c:pt idx="2">
                        <c:v> 0.86 EW </c:v>
                      </c:pt>
                      <c:pt idx="3">
                        <c:v> 0.86 NS </c:v>
                      </c:pt>
                      <c:pt idx="4">
                        <c:v> 2.25 EW </c:v>
                      </c:pt>
                      <c:pt idx="5">
                        <c:v> 2.25 NS </c:v>
                      </c:pt>
                      <c:pt idx="6">
                        <c:v> 3.90 EW </c:v>
                      </c:pt>
                      <c:pt idx="7">
                        <c:v> 3.90 NS </c:v>
                      </c:pt>
                      <c:pt idx="8">
                        <c:v> 10.35 EW </c:v>
                      </c:pt>
                      <c:pt idx="9">
                        <c:v>10.35 NS</c:v>
                      </c:pt>
                    </c:strCache>
                  </c:strRef>
                </c:cat>
                <c:val>
                  <c:numRef>
                    <c:extLst xmlns:c15="http://schemas.microsoft.com/office/drawing/2012/chart">
                      <c:ext xmlns:c15="http://schemas.microsoft.com/office/drawing/2012/chart" uri="{02D57815-91ED-43cb-92C2-25804820EDAC}">
                        <c15:formulaRef>
                          <c15:sqref>'1a Nav Error'!$G$4:$G$13</c15:sqref>
                        </c15:formulaRef>
                      </c:ext>
                    </c:extLst>
                    <c:numCache>
                      <c:formatCode>_(* #,##0.0_);_(* \(#,##0.0\);_(* "-"??_);_(@_)</c:formatCode>
                      <c:ptCount val="10"/>
                      <c:pt idx="0">
                        <c:v>2.9</c:v>
                      </c:pt>
                      <c:pt idx="1">
                        <c:v>3.8</c:v>
                      </c:pt>
                      <c:pt idx="2">
                        <c:v>5.9</c:v>
                      </c:pt>
                      <c:pt idx="3">
                        <c:v>4.5</c:v>
                      </c:pt>
                      <c:pt idx="4">
                        <c:v>14.7</c:v>
                      </c:pt>
                      <c:pt idx="5">
                        <c:v>12.4</c:v>
                      </c:pt>
                      <c:pt idx="6">
                        <c:v>19</c:v>
                      </c:pt>
                      <c:pt idx="7">
                        <c:v>15.4</c:v>
                      </c:pt>
                      <c:pt idx="8">
                        <c:v>20.8</c:v>
                      </c:pt>
                      <c:pt idx="9">
                        <c:v>22.3</c:v>
                      </c:pt>
                    </c:numCache>
                  </c:numRef>
                </c:val>
                <c:extLst xmlns:c15="http://schemas.microsoft.com/office/drawing/2012/chart">
                  <c:ext xmlns:c16="http://schemas.microsoft.com/office/drawing/2014/chart" uri="{C3380CC4-5D6E-409C-BE32-E72D297353CC}">
                    <c16:uniqueId val="{00000006-F09F-497A-A87C-61B009C370CB}"/>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'1a Nav Error'!$H$3</c15:sqref>
                        </c15:formulaRef>
                      </c:ext>
                    </c:extLst>
                    <c:strCache>
                      <c:ptCount val="1"/>
                      <c:pt idx="0">
                        <c:v>G17 Prov M4</c:v>
                      </c:pt>
                    </c:strCache>
                  </c:strRef>
                </c:tx>
                <c:spPr>
                  <a:solidFill>
                    <a:schemeClr val="accent6"/>
                  </a:solidFill>
                  <a:ln>
                    <a:noFill/>
                  </a:ln>
                  <a:effectLst/>
                </c:spPr>
                <c:invertIfNegative val="0"/>
                <c:cat>
                  <c:strRef>
                    <c:extLst xmlns:c15="http://schemas.microsoft.com/office/drawing/2012/chart">
                      <c:ext xmlns:c15="http://schemas.microsoft.com/office/drawing/2012/chart" uri="{02D57815-91ED-43cb-92C2-25804820EDAC}">
                        <c15:formulaRef>
                          <c15:sqref>'1a Nav Error'!$B$4:$B$13</c15:sqref>
                        </c15:formulaRef>
                      </c:ext>
                    </c:extLst>
                    <c:strCache>
                      <c:ptCount val="10"/>
                      <c:pt idx="0">
                        <c:v> 0.64 EW </c:v>
                      </c:pt>
                      <c:pt idx="1">
                        <c:v> 0.64 NS </c:v>
                      </c:pt>
                      <c:pt idx="2">
                        <c:v> 0.86 EW </c:v>
                      </c:pt>
                      <c:pt idx="3">
                        <c:v> 0.86 NS </c:v>
                      </c:pt>
                      <c:pt idx="4">
                        <c:v> 2.25 EW </c:v>
                      </c:pt>
                      <c:pt idx="5">
                        <c:v> 2.25 NS </c:v>
                      </c:pt>
                      <c:pt idx="6">
                        <c:v> 3.90 EW </c:v>
                      </c:pt>
                      <c:pt idx="7">
                        <c:v> 3.90 NS </c:v>
                      </c:pt>
                      <c:pt idx="8">
                        <c:v> 10.35 EW </c:v>
                      </c:pt>
                      <c:pt idx="9">
                        <c:v>10.35 NS</c:v>
                      </c:pt>
                    </c:strCache>
                  </c:strRef>
                </c:cat>
                <c:val>
                  <c:numRef>
                    <c:extLst xmlns:c15="http://schemas.microsoft.com/office/drawing/2012/chart">
                      <c:ext xmlns:c15="http://schemas.microsoft.com/office/drawing/2012/chart" uri="{02D57815-91ED-43cb-92C2-25804820EDAC}">
                        <c15:formulaRef>
                          <c15:sqref>'1a Nav Error'!$H$4:$H$13</c15:sqref>
                        </c15:formulaRef>
                      </c:ext>
                    </c:extLst>
                    <c:numCache>
                      <c:formatCode>_(* #,##0.0_);_(* \(#,##0.0\);_(* "-"??_);_(@_)</c:formatCode>
                      <c:ptCount val="10"/>
                      <c:pt idx="0">
                        <c:v>3.5</c:v>
                      </c:pt>
                      <c:pt idx="1">
                        <c:v>4</c:v>
                      </c:pt>
                      <c:pt idx="2">
                        <c:v>4.8</c:v>
                      </c:pt>
                      <c:pt idx="3">
                        <c:v>5</c:v>
                      </c:pt>
                      <c:pt idx="4">
                        <c:v>13</c:v>
                      </c:pt>
                      <c:pt idx="5">
                        <c:v>15.4</c:v>
                      </c:pt>
                      <c:pt idx="6">
                        <c:v>18.100000000000001</c:v>
                      </c:pt>
                      <c:pt idx="7">
                        <c:v>13.2</c:v>
                      </c:pt>
                      <c:pt idx="8">
                        <c:v>15.8</c:v>
                      </c:pt>
                      <c:pt idx="9">
                        <c:v>16.7</c:v>
                      </c:pt>
                    </c:numCache>
                  </c:numRef>
                </c:val>
                <c:extLst xmlns:c15="http://schemas.microsoft.com/office/drawing/2012/chart">
                  <c:ext xmlns:c16="http://schemas.microsoft.com/office/drawing/2014/chart" uri="{C3380CC4-5D6E-409C-BE32-E72D297353CC}">
                    <c16:uniqueId val="{00000007-F09F-497A-A87C-61B009C370CB}"/>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'1a Nav Error'!$I$3</c15:sqref>
                        </c15:formulaRef>
                      </c:ext>
                    </c:extLst>
                    <c:strCache>
                      <c:ptCount val="1"/>
                      <c:pt idx="0">
                        <c:v>G17 Prov M6</c:v>
                      </c:pt>
                    </c:strCache>
                  </c:strRef>
                </c:tx>
                <c:spPr>
                  <a:solidFill>
                    <a:schemeClr val="accent1">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'1a Nav Error'!$B$4:$B$13</c15:sqref>
                        </c15:formulaRef>
                      </c:ext>
                    </c:extLst>
                    <c:strCache>
                      <c:ptCount val="10"/>
                      <c:pt idx="0">
                        <c:v> 0.64 EW </c:v>
                      </c:pt>
                      <c:pt idx="1">
                        <c:v> 0.64 NS </c:v>
                      </c:pt>
                      <c:pt idx="2">
                        <c:v> 0.86 EW </c:v>
                      </c:pt>
                      <c:pt idx="3">
                        <c:v> 0.86 NS </c:v>
                      </c:pt>
                      <c:pt idx="4">
                        <c:v> 2.25 EW </c:v>
                      </c:pt>
                      <c:pt idx="5">
                        <c:v> 2.25 NS </c:v>
                      </c:pt>
                      <c:pt idx="6">
                        <c:v> 3.90 EW </c:v>
                      </c:pt>
                      <c:pt idx="7">
                        <c:v> 3.90 NS </c:v>
                      </c:pt>
                      <c:pt idx="8">
                        <c:v> 10.35 EW </c:v>
                      </c:pt>
                      <c:pt idx="9">
                        <c:v>10.35 NS</c:v>
                      </c:pt>
                    </c:strCache>
                  </c:strRef>
                </c:cat>
                <c:val>
                  <c:numRef>
                    <c:extLst xmlns:c15="http://schemas.microsoft.com/office/drawing/2012/chart">
                      <c:ext xmlns:c15="http://schemas.microsoft.com/office/drawing/2012/chart" uri="{02D57815-91ED-43cb-92C2-25804820EDAC}">
                        <c15:formulaRef>
                          <c15:sqref>'1a Nav Error'!$I$4:$I$13</c15:sqref>
                        </c15:formulaRef>
                      </c:ext>
                    </c:extLst>
                    <c:numCache>
                      <c:formatCode>_(* #,##0.0_);_(* \(#,##0.0\);_(* "-"??_);_(@_)</c:formatCode>
                      <c:ptCount val="10"/>
                      <c:pt idx="0">
                        <c:v>3.4</c:v>
                      </c:pt>
                      <c:pt idx="1">
                        <c:v>2.9</c:v>
                      </c:pt>
                      <c:pt idx="2">
                        <c:v>6</c:v>
                      </c:pt>
                      <c:pt idx="3">
                        <c:v>3</c:v>
                      </c:pt>
                      <c:pt idx="4">
                        <c:v>11</c:v>
                      </c:pt>
                      <c:pt idx="5">
                        <c:v>9.4</c:v>
                      </c:pt>
                      <c:pt idx="6">
                        <c:v>10.1</c:v>
                      </c:pt>
                      <c:pt idx="7">
                        <c:v>12.8</c:v>
                      </c:pt>
                      <c:pt idx="8">
                        <c:v>15.4</c:v>
                      </c:pt>
                      <c:pt idx="9">
                        <c:v>16.2</c:v>
                      </c:pt>
                    </c:numCache>
                  </c:numRef>
                </c:val>
                <c:extLst xmlns:c15="http://schemas.microsoft.com/office/drawing/2012/chart">
                  <c:ext xmlns:c16="http://schemas.microsoft.com/office/drawing/2014/chart" uri="{C3380CC4-5D6E-409C-BE32-E72D297353CC}">
                    <c16:uniqueId val="{00000008-F09F-497A-A87C-61B009C370CB}"/>
                  </c:ext>
                </c:extLst>
              </c15:ser>
            </c15:filteredBarSeries>
          </c:ext>
        </c:extLst>
      </c:barChart>
      <c:catAx>
        <c:axId val="536003983"/>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dirty="0">
                    <a:solidFill>
                      <a:schemeClr val="tx1"/>
                    </a:solidFill>
                  </a:rPr>
                  <a:t>Channels and Direction</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0473551"/>
        <c:crosses val="autoZero"/>
        <c:auto val="1"/>
        <c:lblAlgn val="ctr"/>
        <c:lblOffset val="100"/>
        <c:noMultiLvlLbl val="0"/>
      </c:catAx>
      <c:valAx>
        <c:axId val="34047355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dirty="0">
                    <a:solidFill>
                      <a:schemeClr val="tx1"/>
                    </a:solidFill>
                  </a:rPr>
                  <a:t>Error (µrad)</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3600398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dirty="0"/>
              <a:t>Frame-to-Frame Registration Error for GOES-</a:t>
            </a:r>
            <a:r>
              <a:rPr lang="en-US" sz="2000" b="1" dirty="0">
                <a:solidFill>
                  <a:srgbClr val="FFC000"/>
                </a:solidFill>
              </a:rPr>
              <a:t>16</a:t>
            </a:r>
            <a:r>
              <a:rPr lang="en-US" sz="2000" b="1" dirty="0"/>
              <a:t>/</a:t>
            </a:r>
            <a:r>
              <a:rPr lang="en-US" sz="2000" b="1" dirty="0">
                <a:solidFill>
                  <a:srgbClr val="C00000"/>
                </a:solidFill>
              </a:rPr>
              <a:t>17</a:t>
            </a:r>
            <a:r>
              <a:rPr lang="en-US" sz="2000" b="1" dirty="0"/>
              <a:t>/</a:t>
            </a:r>
            <a:r>
              <a:rPr lang="en-US" sz="2000" b="1" dirty="0">
                <a:solidFill>
                  <a:srgbClr val="0070C0"/>
                </a:solidFill>
              </a:rPr>
              <a:t>18</a:t>
            </a:r>
            <a:endParaRPr lang="en-US" sz="2000" dirty="0">
              <a:solidFill>
                <a:srgbClr val="0070C0"/>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'1d FFR'!$C$3</c:f>
              <c:strCache>
                <c:ptCount val="1"/>
                <c:pt idx="0">
                  <c:v> MRD </c:v>
                </c:pt>
              </c:strCache>
            </c:strRef>
          </c:tx>
          <c:spPr>
            <a:solidFill>
              <a:srgbClr val="92D050"/>
            </a:solidFill>
            <a:ln>
              <a:noFill/>
            </a:ln>
            <a:effectLst/>
          </c:spPr>
          <c:invertIfNegative val="0"/>
          <c:cat>
            <c:strRef>
              <c:f>'1d FFR'!$B$4:$B$13</c:f>
              <c:strCache>
                <c:ptCount val="10"/>
                <c:pt idx="0">
                  <c:v>0.64 (EW)</c:v>
                </c:pt>
                <c:pt idx="1">
                  <c:v>0.64 (NS)</c:v>
                </c:pt>
                <c:pt idx="2">
                  <c:v>0.86 (EW)</c:v>
                </c:pt>
                <c:pt idx="3">
                  <c:v>0.86 (NS)</c:v>
                </c:pt>
                <c:pt idx="4">
                  <c:v>2.25 (EW)</c:v>
                </c:pt>
                <c:pt idx="5">
                  <c:v>2.25 (NS)</c:v>
                </c:pt>
                <c:pt idx="6">
                  <c:v>3.9 (EW)</c:v>
                </c:pt>
                <c:pt idx="7">
                  <c:v>3.9 (NS)</c:v>
                </c:pt>
                <c:pt idx="8">
                  <c:v>10.35 (EW)</c:v>
                </c:pt>
                <c:pt idx="9">
                  <c:v> 10.35 (NS) </c:v>
                </c:pt>
              </c:strCache>
            </c:strRef>
          </c:cat>
          <c:val>
            <c:numRef>
              <c:f>'1d FFR'!$C$4:$C$13</c:f>
              <c:numCache>
                <c:formatCode>_(* #,##0.0_);_(* \(#,##0.0\);_(* "-"??_);_(@_)</c:formatCode>
                <c:ptCount val="10"/>
                <c:pt idx="0">
                  <c:v>21</c:v>
                </c:pt>
                <c:pt idx="1">
                  <c:v>21</c:v>
                </c:pt>
                <c:pt idx="2">
                  <c:v>21</c:v>
                </c:pt>
                <c:pt idx="3">
                  <c:v>21</c:v>
                </c:pt>
                <c:pt idx="4">
                  <c:v>21</c:v>
                </c:pt>
                <c:pt idx="5">
                  <c:v>21</c:v>
                </c:pt>
                <c:pt idx="6">
                  <c:v>21</c:v>
                </c:pt>
                <c:pt idx="7">
                  <c:v>21</c:v>
                </c:pt>
                <c:pt idx="8">
                  <c:v>21</c:v>
                </c:pt>
                <c:pt idx="9">
                  <c:v>21</c:v>
                </c:pt>
              </c:numCache>
            </c:numRef>
          </c:val>
          <c:extLst>
            <c:ext xmlns:c16="http://schemas.microsoft.com/office/drawing/2014/chart" uri="{C3380CC4-5D6E-409C-BE32-E72D297353CC}">
              <c16:uniqueId val="{00000000-F8A0-450B-9130-F1087E284E08}"/>
            </c:ext>
          </c:extLst>
        </c:ser>
        <c:ser>
          <c:idx val="1"/>
          <c:order val="1"/>
          <c:tx>
            <c:strRef>
              <c:f>'1d FFR'!$D$3</c:f>
              <c:strCache>
                <c:ptCount val="1"/>
                <c:pt idx="0">
                  <c:v> Baseline </c:v>
                </c:pt>
              </c:strCache>
            </c:strRef>
          </c:tx>
          <c:spPr>
            <a:solidFill>
              <a:schemeClr val="bg1">
                <a:lumMod val="65000"/>
              </a:schemeClr>
            </a:solidFill>
            <a:ln>
              <a:noFill/>
            </a:ln>
            <a:effectLst/>
          </c:spPr>
          <c:invertIfNegative val="0"/>
          <c:cat>
            <c:strRef>
              <c:f>'1d FFR'!$B$4:$B$13</c:f>
              <c:strCache>
                <c:ptCount val="10"/>
                <c:pt idx="0">
                  <c:v>0.64 (EW)</c:v>
                </c:pt>
                <c:pt idx="1">
                  <c:v>0.64 (NS)</c:v>
                </c:pt>
                <c:pt idx="2">
                  <c:v>0.86 (EW)</c:v>
                </c:pt>
                <c:pt idx="3">
                  <c:v>0.86 (NS)</c:v>
                </c:pt>
                <c:pt idx="4">
                  <c:v>2.25 (EW)</c:v>
                </c:pt>
                <c:pt idx="5">
                  <c:v>2.25 (NS)</c:v>
                </c:pt>
                <c:pt idx="6">
                  <c:v>3.9 (EW)</c:v>
                </c:pt>
                <c:pt idx="7">
                  <c:v>3.9 (NS)</c:v>
                </c:pt>
                <c:pt idx="8">
                  <c:v>10.35 (EW)</c:v>
                </c:pt>
                <c:pt idx="9">
                  <c:v> 10.35 (NS) </c:v>
                </c:pt>
              </c:strCache>
            </c:strRef>
          </c:cat>
          <c:val>
            <c:numRef>
              <c:f>'1d FFR'!$D$4:$D$13</c:f>
              <c:numCache>
                <c:formatCode>_(* #,##0.0_);_(* \(#,##0.0\);_(* "-"??_);_(@_)</c:formatCode>
                <c:ptCount val="10"/>
                <c:pt idx="0">
                  <c:v>13.7</c:v>
                </c:pt>
                <c:pt idx="1">
                  <c:v>13.5</c:v>
                </c:pt>
                <c:pt idx="2">
                  <c:v>13.8</c:v>
                </c:pt>
                <c:pt idx="3">
                  <c:v>13.5</c:v>
                </c:pt>
                <c:pt idx="4">
                  <c:v>13.7</c:v>
                </c:pt>
                <c:pt idx="5">
                  <c:v>13.6</c:v>
                </c:pt>
                <c:pt idx="6">
                  <c:v>13.8</c:v>
                </c:pt>
                <c:pt idx="7">
                  <c:v>14.8</c:v>
                </c:pt>
                <c:pt idx="8">
                  <c:v>13.7</c:v>
                </c:pt>
                <c:pt idx="9">
                  <c:v>15</c:v>
                </c:pt>
              </c:numCache>
            </c:numRef>
          </c:val>
          <c:extLst>
            <c:ext xmlns:c16="http://schemas.microsoft.com/office/drawing/2014/chart" uri="{C3380CC4-5D6E-409C-BE32-E72D297353CC}">
              <c16:uniqueId val="{00000001-F8A0-450B-9130-F1087E284E08}"/>
            </c:ext>
          </c:extLst>
        </c:ser>
        <c:ser>
          <c:idx val="3"/>
          <c:order val="3"/>
          <c:tx>
            <c:strRef>
              <c:f>'1d FFR'!$F$3</c:f>
              <c:strCache>
                <c:ptCount val="1"/>
                <c:pt idx="0">
                  <c:v> G16 Full </c:v>
                </c:pt>
              </c:strCache>
            </c:strRef>
          </c:tx>
          <c:spPr>
            <a:solidFill>
              <a:srgbClr val="FFC000"/>
            </a:solidFill>
            <a:ln>
              <a:noFill/>
            </a:ln>
            <a:effectLst/>
          </c:spPr>
          <c:invertIfNegative val="0"/>
          <c:cat>
            <c:strRef>
              <c:f>'1d FFR'!$B$4:$B$13</c:f>
              <c:strCache>
                <c:ptCount val="10"/>
                <c:pt idx="0">
                  <c:v>0.64 (EW)</c:v>
                </c:pt>
                <c:pt idx="1">
                  <c:v>0.64 (NS)</c:v>
                </c:pt>
                <c:pt idx="2">
                  <c:v>0.86 (EW)</c:v>
                </c:pt>
                <c:pt idx="3">
                  <c:v>0.86 (NS)</c:v>
                </c:pt>
                <c:pt idx="4">
                  <c:v>2.25 (EW)</c:v>
                </c:pt>
                <c:pt idx="5">
                  <c:v>2.25 (NS)</c:v>
                </c:pt>
                <c:pt idx="6">
                  <c:v>3.9 (EW)</c:v>
                </c:pt>
                <c:pt idx="7">
                  <c:v>3.9 (NS)</c:v>
                </c:pt>
                <c:pt idx="8">
                  <c:v>10.35 (EW)</c:v>
                </c:pt>
                <c:pt idx="9">
                  <c:v> 10.35 (NS) </c:v>
                </c:pt>
              </c:strCache>
            </c:strRef>
          </c:cat>
          <c:val>
            <c:numRef>
              <c:f>'1d FFR'!$F$4:$F$13</c:f>
              <c:numCache>
                <c:formatCode>_(* #,##0.0_);_(* \(#,##0.0\);_(* "-"??_);_(@_)</c:formatCode>
                <c:ptCount val="10"/>
                <c:pt idx="0">
                  <c:v>0.8</c:v>
                </c:pt>
                <c:pt idx="1">
                  <c:v>1.6</c:v>
                </c:pt>
                <c:pt idx="2">
                  <c:v>0.8</c:v>
                </c:pt>
                <c:pt idx="3">
                  <c:v>1.4</c:v>
                </c:pt>
                <c:pt idx="4">
                  <c:v>2.2000000000000002</c:v>
                </c:pt>
                <c:pt idx="5">
                  <c:v>3.2</c:v>
                </c:pt>
                <c:pt idx="6">
                  <c:v>2.9</c:v>
                </c:pt>
                <c:pt idx="7">
                  <c:v>3.5</c:v>
                </c:pt>
                <c:pt idx="8">
                  <c:v>3.6</c:v>
                </c:pt>
                <c:pt idx="9">
                  <c:v>4.2</c:v>
                </c:pt>
              </c:numCache>
            </c:numRef>
          </c:val>
          <c:extLst>
            <c:ext xmlns:c16="http://schemas.microsoft.com/office/drawing/2014/chart" uri="{C3380CC4-5D6E-409C-BE32-E72D297353CC}">
              <c16:uniqueId val="{00000002-F8A0-450B-9130-F1087E284E08}"/>
            </c:ext>
          </c:extLst>
        </c:ser>
        <c:ser>
          <c:idx val="7"/>
          <c:order val="7"/>
          <c:tx>
            <c:strRef>
              <c:f>'1d FFR'!$J$3</c:f>
              <c:strCache>
                <c:ptCount val="1"/>
                <c:pt idx="0">
                  <c:v> G17 Full M6 </c:v>
                </c:pt>
              </c:strCache>
            </c:strRef>
          </c:tx>
          <c:spPr>
            <a:solidFill>
              <a:srgbClr val="C00000"/>
            </a:solidFill>
            <a:ln>
              <a:noFill/>
            </a:ln>
            <a:effectLst/>
          </c:spPr>
          <c:invertIfNegative val="0"/>
          <c:cat>
            <c:strRef>
              <c:f>'1d FFR'!$B$4:$B$13</c:f>
              <c:strCache>
                <c:ptCount val="10"/>
                <c:pt idx="0">
                  <c:v>0.64 (EW)</c:v>
                </c:pt>
                <c:pt idx="1">
                  <c:v>0.64 (NS)</c:v>
                </c:pt>
                <c:pt idx="2">
                  <c:v>0.86 (EW)</c:v>
                </c:pt>
                <c:pt idx="3">
                  <c:v>0.86 (NS)</c:v>
                </c:pt>
                <c:pt idx="4">
                  <c:v>2.25 (EW)</c:v>
                </c:pt>
                <c:pt idx="5">
                  <c:v>2.25 (NS)</c:v>
                </c:pt>
                <c:pt idx="6">
                  <c:v>3.9 (EW)</c:v>
                </c:pt>
                <c:pt idx="7">
                  <c:v>3.9 (NS)</c:v>
                </c:pt>
                <c:pt idx="8">
                  <c:v>10.35 (EW)</c:v>
                </c:pt>
                <c:pt idx="9">
                  <c:v> 10.35 (NS) </c:v>
                </c:pt>
              </c:strCache>
            </c:strRef>
          </c:cat>
          <c:val>
            <c:numRef>
              <c:f>'1d FFR'!$J$4:$J$13</c:f>
              <c:numCache>
                <c:formatCode>_(* #,##0.0_);_(* \(#,##0.0\);_(* "-"??_);_(@_)</c:formatCode>
                <c:ptCount val="10"/>
                <c:pt idx="0">
                  <c:v>0.6</c:v>
                </c:pt>
                <c:pt idx="1">
                  <c:v>0.5</c:v>
                </c:pt>
                <c:pt idx="2">
                  <c:v>1.3</c:v>
                </c:pt>
                <c:pt idx="3">
                  <c:v>2.1</c:v>
                </c:pt>
                <c:pt idx="4">
                  <c:v>3.8</c:v>
                </c:pt>
                <c:pt idx="5">
                  <c:v>3.9</c:v>
                </c:pt>
                <c:pt idx="6">
                  <c:v>5.4</c:v>
                </c:pt>
                <c:pt idx="7">
                  <c:v>6.1</c:v>
                </c:pt>
                <c:pt idx="8">
                  <c:v>5.4</c:v>
                </c:pt>
                <c:pt idx="9">
                  <c:v>6.5</c:v>
                </c:pt>
              </c:numCache>
            </c:numRef>
          </c:val>
          <c:extLst>
            <c:ext xmlns:c16="http://schemas.microsoft.com/office/drawing/2014/chart" uri="{C3380CC4-5D6E-409C-BE32-E72D297353CC}">
              <c16:uniqueId val="{00000003-F8A0-450B-9130-F1087E284E08}"/>
            </c:ext>
          </c:extLst>
        </c:ser>
        <c:ser>
          <c:idx val="8"/>
          <c:order val="8"/>
          <c:tx>
            <c:strRef>
              <c:f>'1d FFR'!$K$3</c:f>
              <c:strCache>
                <c:ptCount val="1"/>
                <c:pt idx="0">
                  <c:v> G18 Prov </c:v>
                </c:pt>
              </c:strCache>
            </c:strRef>
          </c:tx>
          <c:spPr>
            <a:solidFill>
              <a:srgbClr val="0070C0"/>
            </a:solidFill>
            <a:ln>
              <a:noFill/>
            </a:ln>
            <a:effectLst/>
          </c:spPr>
          <c:invertIfNegative val="0"/>
          <c:cat>
            <c:strRef>
              <c:f>'1d FFR'!$B$4:$B$13</c:f>
              <c:strCache>
                <c:ptCount val="10"/>
                <c:pt idx="0">
                  <c:v>0.64 (EW)</c:v>
                </c:pt>
                <c:pt idx="1">
                  <c:v>0.64 (NS)</c:v>
                </c:pt>
                <c:pt idx="2">
                  <c:v>0.86 (EW)</c:v>
                </c:pt>
                <c:pt idx="3">
                  <c:v>0.86 (NS)</c:v>
                </c:pt>
                <c:pt idx="4">
                  <c:v>2.25 (EW)</c:v>
                </c:pt>
                <c:pt idx="5">
                  <c:v>2.25 (NS)</c:v>
                </c:pt>
                <c:pt idx="6">
                  <c:v>3.9 (EW)</c:v>
                </c:pt>
                <c:pt idx="7">
                  <c:v>3.9 (NS)</c:v>
                </c:pt>
                <c:pt idx="8">
                  <c:v>10.35 (EW)</c:v>
                </c:pt>
                <c:pt idx="9">
                  <c:v> 10.35 (NS) </c:v>
                </c:pt>
              </c:strCache>
            </c:strRef>
          </c:cat>
          <c:val>
            <c:numRef>
              <c:f>'1d FFR'!$K$4:$K$13</c:f>
              <c:numCache>
                <c:formatCode>_(* #,##0.0_);_(* \(#,##0.0\);_(* "-"??_);_(@_)</c:formatCode>
                <c:ptCount val="10"/>
                <c:pt idx="0">
                  <c:v>0.9</c:v>
                </c:pt>
                <c:pt idx="1">
                  <c:v>0.7</c:v>
                </c:pt>
                <c:pt idx="2">
                  <c:v>1.7</c:v>
                </c:pt>
                <c:pt idx="3">
                  <c:v>1.6</c:v>
                </c:pt>
                <c:pt idx="4">
                  <c:v>3.8</c:v>
                </c:pt>
                <c:pt idx="5">
                  <c:v>3.1</c:v>
                </c:pt>
                <c:pt idx="6">
                  <c:v>4.4000000000000004</c:v>
                </c:pt>
                <c:pt idx="7">
                  <c:v>3.8</c:v>
                </c:pt>
                <c:pt idx="8">
                  <c:v>4</c:v>
                </c:pt>
                <c:pt idx="9">
                  <c:v>4.8</c:v>
                </c:pt>
              </c:numCache>
            </c:numRef>
          </c:val>
          <c:extLst>
            <c:ext xmlns:c16="http://schemas.microsoft.com/office/drawing/2014/chart" uri="{C3380CC4-5D6E-409C-BE32-E72D297353CC}">
              <c16:uniqueId val="{00000004-F8A0-450B-9130-F1087E284E08}"/>
            </c:ext>
          </c:extLst>
        </c:ser>
        <c:dLbls>
          <c:showLegendKey val="0"/>
          <c:showVal val="0"/>
          <c:showCatName val="0"/>
          <c:showSerName val="0"/>
          <c:showPercent val="0"/>
          <c:showBubbleSize val="0"/>
        </c:dLbls>
        <c:gapWidth val="219"/>
        <c:overlap val="-27"/>
        <c:axId val="1512963040"/>
        <c:axId val="1525638416"/>
        <c:extLst>
          <c:ext xmlns:c15="http://schemas.microsoft.com/office/drawing/2012/chart" uri="{02D57815-91ED-43cb-92C2-25804820EDAC}">
            <c15:filteredBarSeries>
              <c15:ser>
                <c:idx val="2"/>
                <c:order val="2"/>
                <c:tx>
                  <c:strRef>
                    <c:extLst>
                      <c:ext uri="{02D57815-91ED-43cb-92C2-25804820EDAC}">
                        <c15:formulaRef>
                          <c15:sqref>'1d FFR'!$E$3</c15:sqref>
                        </c15:formulaRef>
                      </c:ext>
                    </c:extLst>
                    <c:strCache>
                      <c:ptCount val="1"/>
                      <c:pt idx="0">
                        <c:v> G16 Prov </c:v>
                      </c:pt>
                    </c:strCache>
                  </c:strRef>
                </c:tx>
                <c:spPr>
                  <a:solidFill>
                    <a:schemeClr val="accent3"/>
                  </a:solidFill>
                  <a:ln>
                    <a:noFill/>
                  </a:ln>
                  <a:effectLst/>
                </c:spPr>
                <c:invertIfNegative val="0"/>
                <c:cat>
                  <c:strRef>
                    <c:extLst>
                      <c:ext uri="{02D57815-91ED-43cb-92C2-25804820EDAC}">
                        <c15:formulaRef>
                          <c15:sqref>'1d FFR'!$B$4:$B$13</c15:sqref>
                        </c15:formulaRef>
                      </c:ext>
                    </c:extLst>
                    <c:strCache>
                      <c:ptCount val="10"/>
                      <c:pt idx="0">
                        <c:v>0.64 (EW)</c:v>
                      </c:pt>
                      <c:pt idx="1">
                        <c:v>0.64 (NS)</c:v>
                      </c:pt>
                      <c:pt idx="2">
                        <c:v>0.86 (EW)</c:v>
                      </c:pt>
                      <c:pt idx="3">
                        <c:v>0.86 (NS)</c:v>
                      </c:pt>
                      <c:pt idx="4">
                        <c:v>2.25 (EW)</c:v>
                      </c:pt>
                      <c:pt idx="5">
                        <c:v>2.25 (NS)</c:v>
                      </c:pt>
                      <c:pt idx="6">
                        <c:v>3.9 (EW)</c:v>
                      </c:pt>
                      <c:pt idx="7">
                        <c:v>3.9 (NS)</c:v>
                      </c:pt>
                      <c:pt idx="8">
                        <c:v>10.35 (EW)</c:v>
                      </c:pt>
                      <c:pt idx="9">
                        <c:v> 10.35 (NS) </c:v>
                      </c:pt>
                    </c:strCache>
                  </c:strRef>
                </c:cat>
                <c:val>
                  <c:numRef>
                    <c:extLst>
                      <c:ext uri="{02D57815-91ED-43cb-92C2-25804820EDAC}">
                        <c15:formulaRef>
                          <c15:sqref>'1d FFR'!$E$4:$E$13</c15:sqref>
                        </c15:formulaRef>
                      </c:ext>
                    </c:extLst>
                    <c:numCache>
                      <c:formatCode>_(* #,##0.0_);_(* \(#,##0.0\);_(* "-"??_);_(@_)</c:formatCode>
                      <c:ptCount val="10"/>
                      <c:pt idx="0">
                        <c:v>3.3</c:v>
                      </c:pt>
                      <c:pt idx="1">
                        <c:v>5.7</c:v>
                      </c:pt>
                      <c:pt idx="2">
                        <c:v>0.5</c:v>
                      </c:pt>
                      <c:pt idx="3">
                        <c:v>3.1</c:v>
                      </c:pt>
                      <c:pt idx="4">
                        <c:v>2.7</c:v>
                      </c:pt>
                      <c:pt idx="5">
                        <c:v>7.8</c:v>
                      </c:pt>
                      <c:pt idx="6">
                        <c:v>3.8</c:v>
                      </c:pt>
                      <c:pt idx="7">
                        <c:v>4.0999999999999996</c:v>
                      </c:pt>
                      <c:pt idx="8">
                        <c:v>12.2</c:v>
                      </c:pt>
                      <c:pt idx="9">
                        <c:v>6.1</c:v>
                      </c:pt>
                    </c:numCache>
                  </c:numRef>
                </c:val>
                <c:extLst>
                  <c:ext xmlns:c16="http://schemas.microsoft.com/office/drawing/2014/chart" uri="{C3380CC4-5D6E-409C-BE32-E72D297353CC}">
                    <c16:uniqueId val="{00000005-F8A0-450B-9130-F1087E284E08}"/>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'1d FFR'!$G$3</c15:sqref>
                        </c15:formulaRef>
                      </c:ext>
                    </c:extLst>
                    <c:strCache>
                      <c:ptCount val="1"/>
                      <c:pt idx="0">
                        <c:v> G17 Prov M3 </c:v>
                      </c:pt>
                    </c:strCache>
                  </c:strRef>
                </c:tx>
                <c:spPr>
                  <a:solidFill>
                    <a:schemeClr val="accent5"/>
                  </a:solidFill>
                  <a:ln>
                    <a:noFill/>
                  </a:ln>
                  <a:effectLst/>
                </c:spPr>
                <c:invertIfNegative val="0"/>
                <c:cat>
                  <c:strRef>
                    <c:extLst xmlns:c15="http://schemas.microsoft.com/office/drawing/2012/chart">
                      <c:ext xmlns:c15="http://schemas.microsoft.com/office/drawing/2012/chart" uri="{02D57815-91ED-43cb-92C2-25804820EDAC}">
                        <c15:formulaRef>
                          <c15:sqref>'1d FFR'!$B$4:$B$13</c15:sqref>
                        </c15:formulaRef>
                      </c:ext>
                    </c:extLst>
                    <c:strCache>
                      <c:ptCount val="10"/>
                      <c:pt idx="0">
                        <c:v>0.64 (EW)</c:v>
                      </c:pt>
                      <c:pt idx="1">
                        <c:v>0.64 (NS)</c:v>
                      </c:pt>
                      <c:pt idx="2">
                        <c:v>0.86 (EW)</c:v>
                      </c:pt>
                      <c:pt idx="3">
                        <c:v>0.86 (NS)</c:v>
                      </c:pt>
                      <c:pt idx="4">
                        <c:v>2.25 (EW)</c:v>
                      </c:pt>
                      <c:pt idx="5">
                        <c:v>2.25 (NS)</c:v>
                      </c:pt>
                      <c:pt idx="6">
                        <c:v>3.9 (EW)</c:v>
                      </c:pt>
                      <c:pt idx="7">
                        <c:v>3.9 (NS)</c:v>
                      </c:pt>
                      <c:pt idx="8">
                        <c:v>10.35 (EW)</c:v>
                      </c:pt>
                      <c:pt idx="9">
                        <c:v> 10.35 (NS) </c:v>
                      </c:pt>
                    </c:strCache>
                  </c:strRef>
                </c:cat>
                <c:val>
                  <c:numRef>
                    <c:extLst xmlns:c15="http://schemas.microsoft.com/office/drawing/2012/chart">
                      <c:ext xmlns:c15="http://schemas.microsoft.com/office/drawing/2012/chart" uri="{02D57815-91ED-43cb-92C2-25804820EDAC}">
                        <c15:formulaRef>
                          <c15:sqref>'1d FFR'!$G$4:$G$13</c15:sqref>
                        </c15:formulaRef>
                      </c:ext>
                    </c:extLst>
                    <c:numCache>
                      <c:formatCode>_(* #,##0.0_);_(* \(#,##0.0\);_(* "-"??_);_(@_)</c:formatCode>
                      <c:ptCount val="10"/>
                      <c:pt idx="0">
                        <c:v>1.1000000000000001</c:v>
                      </c:pt>
                      <c:pt idx="1">
                        <c:v>1.9</c:v>
                      </c:pt>
                      <c:pt idx="2">
                        <c:v>2.6</c:v>
                      </c:pt>
                      <c:pt idx="3">
                        <c:v>3.3</c:v>
                      </c:pt>
                      <c:pt idx="4">
                        <c:v>8.1</c:v>
                      </c:pt>
                      <c:pt idx="5">
                        <c:v>7.7</c:v>
                      </c:pt>
                      <c:pt idx="6">
                        <c:v>8.6999999999999993</c:v>
                      </c:pt>
                      <c:pt idx="7">
                        <c:v>8.6999999999999993</c:v>
                      </c:pt>
                      <c:pt idx="8">
                        <c:v>9.6999999999999993</c:v>
                      </c:pt>
                      <c:pt idx="9">
                        <c:v>11.4</c:v>
                      </c:pt>
                    </c:numCache>
                  </c:numRef>
                </c:val>
                <c:extLst xmlns:c15="http://schemas.microsoft.com/office/drawing/2012/chart">
                  <c:ext xmlns:c16="http://schemas.microsoft.com/office/drawing/2014/chart" uri="{C3380CC4-5D6E-409C-BE32-E72D297353CC}">
                    <c16:uniqueId val="{00000006-F8A0-450B-9130-F1087E284E08}"/>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'1d FFR'!$H$3</c15:sqref>
                        </c15:formulaRef>
                      </c:ext>
                    </c:extLst>
                    <c:strCache>
                      <c:ptCount val="1"/>
                      <c:pt idx="0">
                        <c:v> G17 Prov M4 </c:v>
                      </c:pt>
                    </c:strCache>
                  </c:strRef>
                </c:tx>
                <c:spPr>
                  <a:solidFill>
                    <a:schemeClr val="accent6"/>
                  </a:solidFill>
                  <a:ln>
                    <a:noFill/>
                  </a:ln>
                  <a:effectLst/>
                </c:spPr>
                <c:invertIfNegative val="0"/>
                <c:cat>
                  <c:strRef>
                    <c:extLst xmlns:c15="http://schemas.microsoft.com/office/drawing/2012/chart">
                      <c:ext xmlns:c15="http://schemas.microsoft.com/office/drawing/2012/chart" uri="{02D57815-91ED-43cb-92C2-25804820EDAC}">
                        <c15:formulaRef>
                          <c15:sqref>'1d FFR'!$B$4:$B$13</c15:sqref>
                        </c15:formulaRef>
                      </c:ext>
                    </c:extLst>
                    <c:strCache>
                      <c:ptCount val="10"/>
                      <c:pt idx="0">
                        <c:v>0.64 (EW)</c:v>
                      </c:pt>
                      <c:pt idx="1">
                        <c:v>0.64 (NS)</c:v>
                      </c:pt>
                      <c:pt idx="2">
                        <c:v>0.86 (EW)</c:v>
                      </c:pt>
                      <c:pt idx="3">
                        <c:v>0.86 (NS)</c:v>
                      </c:pt>
                      <c:pt idx="4">
                        <c:v>2.25 (EW)</c:v>
                      </c:pt>
                      <c:pt idx="5">
                        <c:v>2.25 (NS)</c:v>
                      </c:pt>
                      <c:pt idx="6">
                        <c:v>3.9 (EW)</c:v>
                      </c:pt>
                      <c:pt idx="7">
                        <c:v>3.9 (NS)</c:v>
                      </c:pt>
                      <c:pt idx="8">
                        <c:v>10.35 (EW)</c:v>
                      </c:pt>
                      <c:pt idx="9">
                        <c:v> 10.35 (NS) </c:v>
                      </c:pt>
                    </c:strCache>
                  </c:strRef>
                </c:cat>
                <c:val>
                  <c:numRef>
                    <c:extLst xmlns:c15="http://schemas.microsoft.com/office/drawing/2012/chart">
                      <c:ext xmlns:c15="http://schemas.microsoft.com/office/drawing/2012/chart" uri="{02D57815-91ED-43cb-92C2-25804820EDAC}">
                        <c15:formulaRef>
                          <c15:sqref>'1d FFR'!$H$4:$H$13</c15:sqref>
                        </c15:formulaRef>
                      </c:ext>
                    </c:extLst>
                    <c:numCache>
                      <c:formatCode>_(* #,##0.0_);_(* \(#,##0.0\);_(* "-"??_);_(@_)</c:formatCode>
                      <c:ptCount val="10"/>
                      <c:pt idx="0">
                        <c:v>1.6</c:v>
                      </c:pt>
                      <c:pt idx="1">
                        <c:v>1.9</c:v>
                      </c:pt>
                      <c:pt idx="2">
                        <c:v>3.3</c:v>
                      </c:pt>
                      <c:pt idx="3">
                        <c:v>3.1</c:v>
                      </c:pt>
                      <c:pt idx="4">
                        <c:v>8.4</c:v>
                      </c:pt>
                      <c:pt idx="5">
                        <c:v>7.5</c:v>
                      </c:pt>
                      <c:pt idx="6">
                        <c:v>11.6</c:v>
                      </c:pt>
                      <c:pt idx="7">
                        <c:v>10.5</c:v>
                      </c:pt>
                      <c:pt idx="8">
                        <c:v>12.9</c:v>
                      </c:pt>
                      <c:pt idx="9">
                        <c:v>14.2</c:v>
                      </c:pt>
                    </c:numCache>
                  </c:numRef>
                </c:val>
                <c:extLst xmlns:c15="http://schemas.microsoft.com/office/drawing/2012/chart">
                  <c:ext xmlns:c16="http://schemas.microsoft.com/office/drawing/2014/chart" uri="{C3380CC4-5D6E-409C-BE32-E72D297353CC}">
                    <c16:uniqueId val="{00000007-F8A0-450B-9130-F1087E284E08}"/>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'1d FFR'!$I$3</c15:sqref>
                        </c15:formulaRef>
                      </c:ext>
                    </c:extLst>
                    <c:strCache>
                      <c:ptCount val="1"/>
                      <c:pt idx="0">
                        <c:v> G17 Prov M6 </c:v>
                      </c:pt>
                    </c:strCache>
                  </c:strRef>
                </c:tx>
                <c:spPr>
                  <a:solidFill>
                    <a:schemeClr val="accent1">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'1d FFR'!$B$4:$B$13</c15:sqref>
                        </c15:formulaRef>
                      </c:ext>
                    </c:extLst>
                    <c:strCache>
                      <c:ptCount val="10"/>
                      <c:pt idx="0">
                        <c:v>0.64 (EW)</c:v>
                      </c:pt>
                      <c:pt idx="1">
                        <c:v>0.64 (NS)</c:v>
                      </c:pt>
                      <c:pt idx="2">
                        <c:v>0.86 (EW)</c:v>
                      </c:pt>
                      <c:pt idx="3">
                        <c:v>0.86 (NS)</c:v>
                      </c:pt>
                      <c:pt idx="4">
                        <c:v>2.25 (EW)</c:v>
                      </c:pt>
                      <c:pt idx="5">
                        <c:v>2.25 (NS)</c:v>
                      </c:pt>
                      <c:pt idx="6">
                        <c:v>3.9 (EW)</c:v>
                      </c:pt>
                      <c:pt idx="7">
                        <c:v>3.9 (NS)</c:v>
                      </c:pt>
                      <c:pt idx="8">
                        <c:v>10.35 (EW)</c:v>
                      </c:pt>
                      <c:pt idx="9">
                        <c:v> 10.35 (NS) </c:v>
                      </c:pt>
                    </c:strCache>
                  </c:strRef>
                </c:cat>
                <c:val>
                  <c:numRef>
                    <c:extLst xmlns:c15="http://schemas.microsoft.com/office/drawing/2012/chart">
                      <c:ext xmlns:c15="http://schemas.microsoft.com/office/drawing/2012/chart" uri="{02D57815-91ED-43cb-92C2-25804820EDAC}">
                        <c15:formulaRef>
                          <c15:sqref>'1d FFR'!$I$4:$I$13</c15:sqref>
                        </c15:formulaRef>
                      </c:ext>
                    </c:extLst>
                    <c:numCache>
                      <c:formatCode>_(* #,##0.0_);_(* \(#,##0.0\);_(* "-"??_);_(@_)</c:formatCode>
                      <c:ptCount val="10"/>
                      <c:pt idx="0">
                        <c:v>1.7</c:v>
                      </c:pt>
                      <c:pt idx="1">
                        <c:v>2.25</c:v>
                      </c:pt>
                      <c:pt idx="2">
                        <c:v>3</c:v>
                      </c:pt>
                      <c:pt idx="3">
                        <c:v>3.8</c:v>
                      </c:pt>
                      <c:pt idx="4">
                        <c:v>7.4</c:v>
                      </c:pt>
                      <c:pt idx="5">
                        <c:v>9</c:v>
                      </c:pt>
                      <c:pt idx="6">
                        <c:v>11.3</c:v>
                      </c:pt>
                      <c:pt idx="7">
                        <c:v>9.3000000000000007</c:v>
                      </c:pt>
                      <c:pt idx="8">
                        <c:v>13.5</c:v>
                      </c:pt>
                      <c:pt idx="9">
                        <c:v>11.4</c:v>
                      </c:pt>
                    </c:numCache>
                  </c:numRef>
                </c:val>
                <c:extLst xmlns:c15="http://schemas.microsoft.com/office/drawing/2012/chart">
                  <c:ext xmlns:c16="http://schemas.microsoft.com/office/drawing/2014/chart" uri="{C3380CC4-5D6E-409C-BE32-E72D297353CC}">
                    <c16:uniqueId val="{00000008-F8A0-450B-9130-F1087E284E08}"/>
                  </c:ext>
                </c:extLst>
              </c15:ser>
            </c15:filteredBarSeries>
          </c:ext>
        </c:extLst>
      </c:barChart>
      <c:catAx>
        <c:axId val="151296304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dirty="0">
                    <a:solidFill>
                      <a:schemeClr val="tx1"/>
                    </a:solidFill>
                  </a:rPr>
                  <a:t>Channel</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25638416"/>
        <c:crosses val="autoZero"/>
        <c:auto val="1"/>
        <c:lblAlgn val="ctr"/>
        <c:lblOffset val="100"/>
        <c:noMultiLvlLbl val="0"/>
      </c:catAx>
      <c:valAx>
        <c:axId val="15256384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dirty="0">
                    <a:solidFill>
                      <a:schemeClr val="tx1"/>
                    </a:solidFill>
                  </a:rPr>
                  <a:t>Error (µrad)</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129630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b="0" i="0" baseline="0" dirty="0">
                <a:effectLst/>
              </a:rPr>
              <a:t>Within-Frame Registration Error for GOES-</a:t>
            </a:r>
            <a:r>
              <a:rPr lang="en-US" sz="2000" b="1" i="0" baseline="0" dirty="0">
                <a:solidFill>
                  <a:srgbClr val="FFC000"/>
                </a:solidFill>
                <a:effectLst/>
              </a:rPr>
              <a:t>16</a:t>
            </a:r>
            <a:r>
              <a:rPr lang="en-US" sz="2000" b="1" i="0" baseline="0" dirty="0">
                <a:effectLst/>
              </a:rPr>
              <a:t>/</a:t>
            </a:r>
            <a:r>
              <a:rPr lang="en-US" sz="2000" b="1" i="0" baseline="0" dirty="0">
                <a:solidFill>
                  <a:srgbClr val="C00000"/>
                </a:solidFill>
                <a:effectLst/>
              </a:rPr>
              <a:t>17</a:t>
            </a:r>
            <a:r>
              <a:rPr lang="en-US" sz="2000" b="1" i="0" baseline="0" dirty="0">
                <a:effectLst/>
              </a:rPr>
              <a:t>/</a:t>
            </a:r>
            <a:r>
              <a:rPr lang="en-US" sz="2000" b="1" i="0" baseline="0" dirty="0">
                <a:solidFill>
                  <a:srgbClr val="0070C0"/>
                </a:solidFill>
                <a:effectLst/>
              </a:rPr>
              <a:t>18</a:t>
            </a:r>
            <a:endParaRPr lang="en-US" sz="2000" dirty="0">
              <a:solidFill>
                <a:srgbClr val="0070C0"/>
              </a:solidFill>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'1c WIFR'!$C$3</c:f>
              <c:strCache>
                <c:ptCount val="1"/>
                <c:pt idx="0">
                  <c:v> MRD </c:v>
                </c:pt>
              </c:strCache>
            </c:strRef>
          </c:tx>
          <c:spPr>
            <a:solidFill>
              <a:srgbClr val="92D050"/>
            </a:solidFill>
            <a:ln>
              <a:noFill/>
            </a:ln>
            <a:effectLst/>
          </c:spPr>
          <c:invertIfNegative val="0"/>
          <c:cat>
            <c:strRef>
              <c:f>'1c WIFR'!$B$4:$B$13</c:f>
              <c:strCache>
                <c:ptCount val="10"/>
                <c:pt idx="0">
                  <c:v> 0.64 (EW) </c:v>
                </c:pt>
                <c:pt idx="1">
                  <c:v> 0.64 (NS) </c:v>
                </c:pt>
                <c:pt idx="2">
                  <c:v> 0.86 (EW) </c:v>
                </c:pt>
                <c:pt idx="3">
                  <c:v> 0.86 (NS) </c:v>
                </c:pt>
                <c:pt idx="4">
                  <c:v> 2.25 (EW) </c:v>
                </c:pt>
                <c:pt idx="5">
                  <c:v> 2.25 (NS) </c:v>
                </c:pt>
                <c:pt idx="6">
                  <c:v> 3.9 (EW) </c:v>
                </c:pt>
                <c:pt idx="7">
                  <c:v> 3.9 (NS) </c:v>
                </c:pt>
                <c:pt idx="8">
                  <c:v> 10.35 (EW) </c:v>
                </c:pt>
                <c:pt idx="9">
                  <c:v> 10.35 (NS) </c:v>
                </c:pt>
              </c:strCache>
            </c:strRef>
          </c:cat>
          <c:val>
            <c:numRef>
              <c:f>'1c WIFR'!$C$4:$C$13</c:f>
              <c:numCache>
                <c:formatCode>_(* #,##0.0_);_(* \(#,##0.0\);_(* "-"??_);_(@_)</c:formatCode>
                <c:ptCount val="10"/>
                <c:pt idx="0">
                  <c:v>28</c:v>
                </c:pt>
                <c:pt idx="1">
                  <c:v>28</c:v>
                </c:pt>
                <c:pt idx="2">
                  <c:v>28</c:v>
                </c:pt>
                <c:pt idx="3">
                  <c:v>28</c:v>
                </c:pt>
                <c:pt idx="4">
                  <c:v>28</c:v>
                </c:pt>
                <c:pt idx="5">
                  <c:v>28</c:v>
                </c:pt>
                <c:pt idx="6">
                  <c:v>28</c:v>
                </c:pt>
                <c:pt idx="7">
                  <c:v>28</c:v>
                </c:pt>
                <c:pt idx="8">
                  <c:v>28</c:v>
                </c:pt>
                <c:pt idx="9">
                  <c:v>28</c:v>
                </c:pt>
              </c:numCache>
            </c:numRef>
          </c:val>
          <c:extLst>
            <c:ext xmlns:c16="http://schemas.microsoft.com/office/drawing/2014/chart" uri="{C3380CC4-5D6E-409C-BE32-E72D297353CC}">
              <c16:uniqueId val="{00000000-91EC-4302-953C-3DC2E47FE73E}"/>
            </c:ext>
          </c:extLst>
        </c:ser>
        <c:ser>
          <c:idx val="1"/>
          <c:order val="1"/>
          <c:tx>
            <c:strRef>
              <c:f>'1c WIFR'!$D$3</c:f>
              <c:strCache>
                <c:ptCount val="1"/>
                <c:pt idx="0">
                  <c:v> Baseline </c:v>
                </c:pt>
              </c:strCache>
            </c:strRef>
          </c:tx>
          <c:spPr>
            <a:solidFill>
              <a:schemeClr val="bg1">
                <a:lumMod val="65000"/>
              </a:schemeClr>
            </a:solidFill>
            <a:ln>
              <a:noFill/>
            </a:ln>
            <a:effectLst/>
          </c:spPr>
          <c:invertIfNegative val="0"/>
          <c:cat>
            <c:strRef>
              <c:f>'1c WIFR'!$B$4:$B$13</c:f>
              <c:strCache>
                <c:ptCount val="10"/>
                <c:pt idx="0">
                  <c:v> 0.64 (EW) </c:v>
                </c:pt>
                <c:pt idx="1">
                  <c:v> 0.64 (NS) </c:v>
                </c:pt>
                <c:pt idx="2">
                  <c:v> 0.86 (EW) </c:v>
                </c:pt>
                <c:pt idx="3">
                  <c:v> 0.86 (NS) </c:v>
                </c:pt>
                <c:pt idx="4">
                  <c:v> 2.25 (EW) </c:v>
                </c:pt>
                <c:pt idx="5">
                  <c:v> 2.25 (NS) </c:v>
                </c:pt>
                <c:pt idx="6">
                  <c:v> 3.9 (EW) </c:v>
                </c:pt>
                <c:pt idx="7">
                  <c:v> 3.9 (NS) </c:v>
                </c:pt>
                <c:pt idx="8">
                  <c:v> 10.35 (EW) </c:v>
                </c:pt>
                <c:pt idx="9">
                  <c:v> 10.35 (NS) </c:v>
                </c:pt>
              </c:strCache>
            </c:strRef>
          </c:cat>
          <c:val>
            <c:numRef>
              <c:f>'1c WIFR'!$D$4:$D$13</c:f>
              <c:numCache>
                <c:formatCode>_(* #,##0.0_);_(* \(#,##0.0\);_(* "-"??_);_(@_)</c:formatCode>
                <c:ptCount val="10"/>
                <c:pt idx="0">
                  <c:v>12.6</c:v>
                </c:pt>
                <c:pt idx="1">
                  <c:v>12.6</c:v>
                </c:pt>
                <c:pt idx="2">
                  <c:v>12.6</c:v>
                </c:pt>
                <c:pt idx="3">
                  <c:v>12.6</c:v>
                </c:pt>
                <c:pt idx="4">
                  <c:v>12.6</c:v>
                </c:pt>
                <c:pt idx="5">
                  <c:v>12.6</c:v>
                </c:pt>
                <c:pt idx="6">
                  <c:v>12.6</c:v>
                </c:pt>
                <c:pt idx="7">
                  <c:v>12.6</c:v>
                </c:pt>
                <c:pt idx="8">
                  <c:v>13.2</c:v>
                </c:pt>
                <c:pt idx="9">
                  <c:v>13.2</c:v>
                </c:pt>
              </c:numCache>
            </c:numRef>
          </c:val>
          <c:extLst>
            <c:ext xmlns:c16="http://schemas.microsoft.com/office/drawing/2014/chart" uri="{C3380CC4-5D6E-409C-BE32-E72D297353CC}">
              <c16:uniqueId val="{00000001-91EC-4302-953C-3DC2E47FE73E}"/>
            </c:ext>
          </c:extLst>
        </c:ser>
        <c:ser>
          <c:idx val="3"/>
          <c:order val="3"/>
          <c:tx>
            <c:strRef>
              <c:f>'1c WIFR'!$F$3</c:f>
              <c:strCache>
                <c:ptCount val="1"/>
                <c:pt idx="0">
                  <c:v> G16 Full </c:v>
                </c:pt>
              </c:strCache>
            </c:strRef>
          </c:tx>
          <c:spPr>
            <a:solidFill>
              <a:srgbClr val="FFC000"/>
            </a:solidFill>
            <a:ln>
              <a:noFill/>
            </a:ln>
            <a:effectLst/>
          </c:spPr>
          <c:invertIfNegative val="0"/>
          <c:cat>
            <c:strRef>
              <c:f>'1c WIFR'!$B$4:$B$13</c:f>
              <c:strCache>
                <c:ptCount val="10"/>
                <c:pt idx="0">
                  <c:v> 0.64 (EW) </c:v>
                </c:pt>
                <c:pt idx="1">
                  <c:v> 0.64 (NS) </c:v>
                </c:pt>
                <c:pt idx="2">
                  <c:v> 0.86 (EW) </c:v>
                </c:pt>
                <c:pt idx="3">
                  <c:v> 0.86 (NS) </c:v>
                </c:pt>
                <c:pt idx="4">
                  <c:v> 2.25 (EW) </c:v>
                </c:pt>
                <c:pt idx="5">
                  <c:v> 2.25 (NS) </c:v>
                </c:pt>
                <c:pt idx="6">
                  <c:v> 3.9 (EW) </c:v>
                </c:pt>
                <c:pt idx="7">
                  <c:v> 3.9 (NS) </c:v>
                </c:pt>
                <c:pt idx="8">
                  <c:v> 10.35 (EW) </c:v>
                </c:pt>
                <c:pt idx="9">
                  <c:v> 10.35 (NS) </c:v>
                </c:pt>
              </c:strCache>
            </c:strRef>
          </c:cat>
          <c:val>
            <c:numRef>
              <c:f>'1c WIFR'!$F$4:$F$13</c:f>
              <c:numCache>
                <c:formatCode>_(* #,##0.0_);_(* \(#,##0.0\);_(* "-"??_);_(@_)</c:formatCode>
                <c:ptCount val="10"/>
                <c:pt idx="0">
                  <c:v>4.4000000000000004</c:v>
                </c:pt>
                <c:pt idx="1">
                  <c:v>3.8</c:v>
                </c:pt>
                <c:pt idx="2">
                  <c:v>7.4</c:v>
                </c:pt>
                <c:pt idx="3">
                  <c:v>7.1</c:v>
                </c:pt>
                <c:pt idx="4">
                  <c:v>25.2</c:v>
                </c:pt>
                <c:pt idx="5">
                  <c:v>24.1</c:v>
                </c:pt>
                <c:pt idx="6">
                  <c:v>24.1</c:v>
                </c:pt>
                <c:pt idx="7">
                  <c:v>23.8</c:v>
                </c:pt>
                <c:pt idx="8">
                  <c:v>26.5</c:v>
                </c:pt>
                <c:pt idx="9">
                  <c:v>25.3</c:v>
                </c:pt>
              </c:numCache>
            </c:numRef>
          </c:val>
          <c:extLst>
            <c:ext xmlns:c16="http://schemas.microsoft.com/office/drawing/2014/chart" uri="{C3380CC4-5D6E-409C-BE32-E72D297353CC}">
              <c16:uniqueId val="{00000002-91EC-4302-953C-3DC2E47FE73E}"/>
            </c:ext>
          </c:extLst>
        </c:ser>
        <c:ser>
          <c:idx val="7"/>
          <c:order val="7"/>
          <c:tx>
            <c:strRef>
              <c:f>'1c WIFR'!$J$3</c:f>
              <c:strCache>
                <c:ptCount val="1"/>
                <c:pt idx="0">
                  <c:v> G17 Full M6 </c:v>
                </c:pt>
              </c:strCache>
            </c:strRef>
          </c:tx>
          <c:spPr>
            <a:solidFill>
              <a:srgbClr val="C00000"/>
            </a:solidFill>
            <a:ln>
              <a:noFill/>
            </a:ln>
            <a:effectLst/>
          </c:spPr>
          <c:invertIfNegative val="0"/>
          <c:cat>
            <c:strRef>
              <c:f>'1c WIFR'!$B$4:$B$13</c:f>
              <c:strCache>
                <c:ptCount val="10"/>
                <c:pt idx="0">
                  <c:v> 0.64 (EW) </c:v>
                </c:pt>
                <c:pt idx="1">
                  <c:v> 0.64 (NS) </c:v>
                </c:pt>
                <c:pt idx="2">
                  <c:v> 0.86 (EW) </c:v>
                </c:pt>
                <c:pt idx="3">
                  <c:v> 0.86 (NS) </c:v>
                </c:pt>
                <c:pt idx="4">
                  <c:v> 2.25 (EW) </c:v>
                </c:pt>
                <c:pt idx="5">
                  <c:v> 2.25 (NS) </c:v>
                </c:pt>
                <c:pt idx="6">
                  <c:v> 3.9 (EW) </c:v>
                </c:pt>
                <c:pt idx="7">
                  <c:v> 3.9 (NS) </c:v>
                </c:pt>
                <c:pt idx="8">
                  <c:v> 10.35 (EW) </c:v>
                </c:pt>
                <c:pt idx="9">
                  <c:v> 10.35 (NS) </c:v>
                </c:pt>
              </c:strCache>
            </c:strRef>
          </c:cat>
          <c:val>
            <c:numRef>
              <c:f>'1c WIFR'!$J$4:$J$13</c:f>
              <c:numCache>
                <c:formatCode>_(* #,##0.0_);_(* \(#,##0.0\);_(* "-"??_);_(@_)</c:formatCode>
                <c:ptCount val="10"/>
                <c:pt idx="0">
                  <c:v>5</c:v>
                </c:pt>
                <c:pt idx="1">
                  <c:v>3.9</c:v>
                </c:pt>
                <c:pt idx="2">
                  <c:v>9.1999999999999993</c:v>
                </c:pt>
                <c:pt idx="3">
                  <c:v>12</c:v>
                </c:pt>
                <c:pt idx="4">
                  <c:v>17.399999999999999</c:v>
                </c:pt>
                <c:pt idx="5">
                  <c:v>18.899999999999999</c:v>
                </c:pt>
                <c:pt idx="6">
                  <c:v>23.8</c:v>
                </c:pt>
                <c:pt idx="7">
                  <c:v>26.7</c:v>
                </c:pt>
                <c:pt idx="8">
                  <c:v>23.8</c:v>
                </c:pt>
                <c:pt idx="9">
                  <c:v>27.5</c:v>
                </c:pt>
              </c:numCache>
            </c:numRef>
          </c:val>
          <c:extLst>
            <c:ext xmlns:c16="http://schemas.microsoft.com/office/drawing/2014/chart" uri="{C3380CC4-5D6E-409C-BE32-E72D297353CC}">
              <c16:uniqueId val="{00000003-91EC-4302-953C-3DC2E47FE73E}"/>
            </c:ext>
          </c:extLst>
        </c:ser>
        <c:ser>
          <c:idx val="8"/>
          <c:order val="8"/>
          <c:tx>
            <c:strRef>
              <c:f>'1c WIFR'!$K$3</c:f>
              <c:strCache>
                <c:ptCount val="1"/>
                <c:pt idx="0">
                  <c:v> G18 Prov </c:v>
                </c:pt>
              </c:strCache>
            </c:strRef>
          </c:tx>
          <c:spPr>
            <a:solidFill>
              <a:srgbClr val="0070C0"/>
            </a:solidFill>
            <a:ln>
              <a:noFill/>
            </a:ln>
            <a:effectLst/>
          </c:spPr>
          <c:invertIfNegative val="0"/>
          <c:cat>
            <c:strRef>
              <c:f>'1c WIFR'!$B$4:$B$13</c:f>
              <c:strCache>
                <c:ptCount val="10"/>
                <c:pt idx="0">
                  <c:v> 0.64 (EW) </c:v>
                </c:pt>
                <c:pt idx="1">
                  <c:v> 0.64 (NS) </c:v>
                </c:pt>
                <c:pt idx="2">
                  <c:v> 0.86 (EW) </c:v>
                </c:pt>
                <c:pt idx="3">
                  <c:v> 0.86 (NS) </c:v>
                </c:pt>
                <c:pt idx="4">
                  <c:v> 2.25 (EW) </c:v>
                </c:pt>
                <c:pt idx="5">
                  <c:v> 2.25 (NS) </c:v>
                </c:pt>
                <c:pt idx="6">
                  <c:v> 3.9 (EW) </c:v>
                </c:pt>
                <c:pt idx="7">
                  <c:v> 3.9 (NS) </c:v>
                </c:pt>
                <c:pt idx="8">
                  <c:v> 10.35 (EW) </c:v>
                </c:pt>
                <c:pt idx="9">
                  <c:v> 10.35 (NS) </c:v>
                </c:pt>
              </c:strCache>
            </c:strRef>
          </c:cat>
          <c:val>
            <c:numRef>
              <c:f>'1c WIFR'!$K$4:$K$13</c:f>
              <c:numCache>
                <c:formatCode>_(* #,##0.0_);_(* \(#,##0.0\);_(* "-"??_);_(@_)</c:formatCode>
                <c:ptCount val="10"/>
                <c:pt idx="0">
                  <c:v>10.6</c:v>
                </c:pt>
                <c:pt idx="1">
                  <c:v>7.8</c:v>
                </c:pt>
                <c:pt idx="2">
                  <c:v>10.1</c:v>
                </c:pt>
                <c:pt idx="3">
                  <c:v>8.5</c:v>
                </c:pt>
                <c:pt idx="4" formatCode="General">
                  <c:v>10.4</c:v>
                </c:pt>
                <c:pt idx="5">
                  <c:v>8.6999999999999993</c:v>
                </c:pt>
                <c:pt idx="6" formatCode="General">
                  <c:v>12.6</c:v>
                </c:pt>
                <c:pt idx="7">
                  <c:v>12.3</c:v>
                </c:pt>
                <c:pt idx="8" formatCode="General">
                  <c:v>11.9</c:v>
                </c:pt>
                <c:pt idx="9">
                  <c:v>12.6</c:v>
                </c:pt>
              </c:numCache>
            </c:numRef>
          </c:val>
          <c:extLst>
            <c:ext xmlns:c16="http://schemas.microsoft.com/office/drawing/2014/chart" uri="{C3380CC4-5D6E-409C-BE32-E72D297353CC}">
              <c16:uniqueId val="{00000004-91EC-4302-953C-3DC2E47FE73E}"/>
            </c:ext>
          </c:extLst>
        </c:ser>
        <c:dLbls>
          <c:showLegendKey val="0"/>
          <c:showVal val="0"/>
          <c:showCatName val="0"/>
          <c:showSerName val="0"/>
          <c:showPercent val="0"/>
          <c:showBubbleSize val="0"/>
        </c:dLbls>
        <c:gapWidth val="219"/>
        <c:overlap val="-27"/>
        <c:axId val="1519499152"/>
        <c:axId val="1675896816"/>
        <c:extLst>
          <c:ext xmlns:c15="http://schemas.microsoft.com/office/drawing/2012/chart" uri="{02D57815-91ED-43cb-92C2-25804820EDAC}">
            <c15:filteredBarSeries>
              <c15:ser>
                <c:idx val="2"/>
                <c:order val="2"/>
                <c:tx>
                  <c:strRef>
                    <c:extLst>
                      <c:ext uri="{02D57815-91ED-43cb-92C2-25804820EDAC}">
                        <c15:formulaRef>
                          <c15:sqref>'1c WIFR'!$E$3</c15:sqref>
                        </c15:formulaRef>
                      </c:ext>
                    </c:extLst>
                    <c:strCache>
                      <c:ptCount val="1"/>
                      <c:pt idx="0">
                        <c:v> G16 Prov </c:v>
                      </c:pt>
                    </c:strCache>
                  </c:strRef>
                </c:tx>
                <c:spPr>
                  <a:solidFill>
                    <a:schemeClr val="accent3"/>
                  </a:solidFill>
                  <a:ln>
                    <a:noFill/>
                  </a:ln>
                  <a:effectLst/>
                </c:spPr>
                <c:invertIfNegative val="0"/>
                <c:cat>
                  <c:strRef>
                    <c:extLst>
                      <c:ext uri="{02D57815-91ED-43cb-92C2-25804820EDAC}">
                        <c15:formulaRef>
                          <c15:sqref>'1c WIFR'!$B$4:$B$13</c15:sqref>
                        </c15:formulaRef>
                      </c:ext>
                    </c:extLst>
                    <c:strCache>
                      <c:ptCount val="10"/>
                      <c:pt idx="0">
                        <c:v> 0.64 (EW) </c:v>
                      </c:pt>
                      <c:pt idx="1">
                        <c:v> 0.64 (NS) </c:v>
                      </c:pt>
                      <c:pt idx="2">
                        <c:v> 0.86 (EW) </c:v>
                      </c:pt>
                      <c:pt idx="3">
                        <c:v> 0.86 (NS) </c:v>
                      </c:pt>
                      <c:pt idx="4">
                        <c:v> 2.25 (EW) </c:v>
                      </c:pt>
                      <c:pt idx="5">
                        <c:v> 2.25 (NS) </c:v>
                      </c:pt>
                      <c:pt idx="6">
                        <c:v> 3.9 (EW) </c:v>
                      </c:pt>
                      <c:pt idx="7">
                        <c:v> 3.9 (NS) </c:v>
                      </c:pt>
                      <c:pt idx="8">
                        <c:v> 10.35 (EW) </c:v>
                      </c:pt>
                      <c:pt idx="9">
                        <c:v> 10.35 (NS) </c:v>
                      </c:pt>
                    </c:strCache>
                  </c:strRef>
                </c:cat>
                <c:val>
                  <c:numRef>
                    <c:extLst>
                      <c:ext uri="{02D57815-91ED-43cb-92C2-25804820EDAC}">
                        <c15:formulaRef>
                          <c15:sqref>'1c WIFR'!$E$4:$E$13</c15:sqref>
                        </c15:formulaRef>
                      </c:ext>
                    </c:extLst>
                    <c:numCache>
                      <c:formatCode>_(* #,##0.0_);_(* \(#,##0.0\);_(* "-"??_);_(@_)</c:formatCode>
                      <c:ptCount val="10"/>
                      <c:pt idx="0">
                        <c:v>1.9</c:v>
                      </c:pt>
                      <c:pt idx="1">
                        <c:v>1.9</c:v>
                      </c:pt>
                      <c:pt idx="2">
                        <c:v>3.9</c:v>
                      </c:pt>
                      <c:pt idx="3">
                        <c:v>3.9</c:v>
                      </c:pt>
                      <c:pt idx="4">
                        <c:v>15.2</c:v>
                      </c:pt>
                      <c:pt idx="5">
                        <c:v>15.2</c:v>
                      </c:pt>
                      <c:pt idx="6">
                        <c:v>23.6</c:v>
                      </c:pt>
                      <c:pt idx="7">
                        <c:v>23.6</c:v>
                      </c:pt>
                      <c:pt idx="8">
                        <c:v>25.7</c:v>
                      </c:pt>
                      <c:pt idx="9">
                        <c:v>25.7</c:v>
                      </c:pt>
                    </c:numCache>
                  </c:numRef>
                </c:val>
                <c:extLst>
                  <c:ext xmlns:c16="http://schemas.microsoft.com/office/drawing/2014/chart" uri="{C3380CC4-5D6E-409C-BE32-E72D297353CC}">
                    <c16:uniqueId val="{00000005-91EC-4302-953C-3DC2E47FE73E}"/>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'1c WIFR'!$G$3</c15:sqref>
                        </c15:formulaRef>
                      </c:ext>
                    </c:extLst>
                    <c:strCache>
                      <c:ptCount val="1"/>
                      <c:pt idx="0">
                        <c:v> G17 Prov M3 </c:v>
                      </c:pt>
                    </c:strCache>
                  </c:strRef>
                </c:tx>
                <c:spPr>
                  <a:solidFill>
                    <a:schemeClr val="accent5"/>
                  </a:solidFill>
                  <a:ln>
                    <a:noFill/>
                  </a:ln>
                  <a:effectLst/>
                </c:spPr>
                <c:invertIfNegative val="0"/>
                <c:cat>
                  <c:strRef>
                    <c:extLst xmlns:c15="http://schemas.microsoft.com/office/drawing/2012/chart">
                      <c:ext xmlns:c15="http://schemas.microsoft.com/office/drawing/2012/chart" uri="{02D57815-91ED-43cb-92C2-25804820EDAC}">
                        <c15:formulaRef>
                          <c15:sqref>'1c WIFR'!$B$4:$B$13</c15:sqref>
                        </c15:formulaRef>
                      </c:ext>
                    </c:extLst>
                    <c:strCache>
                      <c:ptCount val="10"/>
                      <c:pt idx="0">
                        <c:v> 0.64 (EW) </c:v>
                      </c:pt>
                      <c:pt idx="1">
                        <c:v> 0.64 (NS) </c:v>
                      </c:pt>
                      <c:pt idx="2">
                        <c:v> 0.86 (EW) </c:v>
                      </c:pt>
                      <c:pt idx="3">
                        <c:v> 0.86 (NS) </c:v>
                      </c:pt>
                      <c:pt idx="4">
                        <c:v> 2.25 (EW) </c:v>
                      </c:pt>
                      <c:pt idx="5">
                        <c:v> 2.25 (NS) </c:v>
                      </c:pt>
                      <c:pt idx="6">
                        <c:v> 3.9 (EW) </c:v>
                      </c:pt>
                      <c:pt idx="7">
                        <c:v> 3.9 (NS) </c:v>
                      </c:pt>
                      <c:pt idx="8">
                        <c:v> 10.35 (EW) </c:v>
                      </c:pt>
                      <c:pt idx="9">
                        <c:v> 10.35 (NS) </c:v>
                      </c:pt>
                    </c:strCache>
                  </c:strRef>
                </c:cat>
                <c:val>
                  <c:numRef>
                    <c:extLst xmlns:c15="http://schemas.microsoft.com/office/drawing/2012/chart">
                      <c:ext xmlns:c15="http://schemas.microsoft.com/office/drawing/2012/chart" uri="{02D57815-91ED-43cb-92C2-25804820EDAC}">
                        <c15:formulaRef>
                          <c15:sqref>'1c WIFR'!$G$4:$G$13</c15:sqref>
                        </c15:formulaRef>
                      </c:ext>
                    </c:extLst>
                    <c:numCache>
                      <c:formatCode>_(* #,##0.0_);_(* \(#,##0.0\);_(* "-"??_);_(@_)</c:formatCode>
                      <c:ptCount val="10"/>
                      <c:pt idx="0">
                        <c:v>5.3</c:v>
                      </c:pt>
                      <c:pt idx="1">
                        <c:v>4.8</c:v>
                      </c:pt>
                      <c:pt idx="2">
                        <c:v>11.2</c:v>
                      </c:pt>
                      <c:pt idx="3">
                        <c:v>10.7</c:v>
                      </c:pt>
                      <c:pt idx="4">
                        <c:v>37.799999999999997</c:v>
                      </c:pt>
                      <c:pt idx="5">
                        <c:v>36.1</c:v>
                      </c:pt>
                      <c:pt idx="6">
                        <c:v>31.6</c:v>
                      </c:pt>
                      <c:pt idx="7">
                        <c:v>32</c:v>
                      </c:pt>
                      <c:pt idx="8">
                        <c:v>34.700000000000003</c:v>
                      </c:pt>
                      <c:pt idx="9">
                        <c:v>33.4</c:v>
                      </c:pt>
                    </c:numCache>
                  </c:numRef>
                </c:val>
                <c:extLst xmlns:c15="http://schemas.microsoft.com/office/drawing/2012/chart">
                  <c:ext xmlns:c16="http://schemas.microsoft.com/office/drawing/2014/chart" uri="{C3380CC4-5D6E-409C-BE32-E72D297353CC}">
                    <c16:uniqueId val="{00000006-91EC-4302-953C-3DC2E47FE73E}"/>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'1c WIFR'!$H$3</c15:sqref>
                        </c15:formulaRef>
                      </c:ext>
                    </c:extLst>
                    <c:strCache>
                      <c:ptCount val="1"/>
                      <c:pt idx="0">
                        <c:v> G17 Prov M4 </c:v>
                      </c:pt>
                    </c:strCache>
                  </c:strRef>
                </c:tx>
                <c:spPr>
                  <a:solidFill>
                    <a:schemeClr val="accent6"/>
                  </a:solidFill>
                  <a:ln>
                    <a:noFill/>
                  </a:ln>
                  <a:effectLst/>
                </c:spPr>
                <c:invertIfNegative val="0"/>
                <c:cat>
                  <c:strRef>
                    <c:extLst xmlns:c15="http://schemas.microsoft.com/office/drawing/2012/chart">
                      <c:ext xmlns:c15="http://schemas.microsoft.com/office/drawing/2012/chart" uri="{02D57815-91ED-43cb-92C2-25804820EDAC}">
                        <c15:formulaRef>
                          <c15:sqref>'1c WIFR'!$B$4:$B$13</c15:sqref>
                        </c15:formulaRef>
                      </c:ext>
                    </c:extLst>
                    <c:strCache>
                      <c:ptCount val="10"/>
                      <c:pt idx="0">
                        <c:v> 0.64 (EW) </c:v>
                      </c:pt>
                      <c:pt idx="1">
                        <c:v> 0.64 (NS) </c:v>
                      </c:pt>
                      <c:pt idx="2">
                        <c:v> 0.86 (EW) </c:v>
                      </c:pt>
                      <c:pt idx="3">
                        <c:v> 0.86 (NS) </c:v>
                      </c:pt>
                      <c:pt idx="4">
                        <c:v> 2.25 (EW) </c:v>
                      </c:pt>
                      <c:pt idx="5">
                        <c:v> 2.25 (NS) </c:v>
                      </c:pt>
                      <c:pt idx="6">
                        <c:v> 3.9 (EW) </c:v>
                      </c:pt>
                      <c:pt idx="7">
                        <c:v> 3.9 (NS) </c:v>
                      </c:pt>
                      <c:pt idx="8">
                        <c:v> 10.35 (EW) </c:v>
                      </c:pt>
                      <c:pt idx="9">
                        <c:v> 10.35 (NS) </c:v>
                      </c:pt>
                    </c:strCache>
                  </c:strRef>
                </c:cat>
                <c:val>
                  <c:numRef>
                    <c:extLst xmlns:c15="http://schemas.microsoft.com/office/drawing/2012/chart">
                      <c:ext xmlns:c15="http://schemas.microsoft.com/office/drawing/2012/chart" uri="{02D57815-91ED-43cb-92C2-25804820EDAC}">
                        <c15:formulaRef>
                          <c15:sqref>'1c WIFR'!$H$4:$H$13</c15:sqref>
                        </c15:formulaRef>
                      </c:ext>
                    </c:extLst>
                    <c:numCache>
                      <c:formatCode>_(* #,##0.0_);_(* \(#,##0.0\);_(* "-"??_);_(@_)</c:formatCode>
                      <c:ptCount val="10"/>
                      <c:pt idx="0">
                        <c:v>7</c:v>
                      </c:pt>
                      <c:pt idx="1">
                        <c:v>5.7</c:v>
                      </c:pt>
                      <c:pt idx="2">
                        <c:v>11</c:v>
                      </c:pt>
                      <c:pt idx="3">
                        <c:v>11.1</c:v>
                      </c:pt>
                      <c:pt idx="4">
                        <c:v>42.1</c:v>
                      </c:pt>
                      <c:pt idx="5">
                        <c:v>40.700000000000003</c:v>
                      </c:pt>
                      <c:pt idx="6">
                        <c:v>33.799999999999997</c:v>
                      </c:pt>
                      <c:pt idx="7">
                        <c:v>35.4</c:v>
                      </c:pt>
                      <c:pt idx="8">
                        <c:v>35.1</c:v>
                      </c:pt>
                      <c:pt idx="9">
                        <c:v>36.700000000000003</c:v>
                      </c:pt>
                    </c:numCache>
                  </c:numRef>
                </c:val>
                <c:extLst xmlns:c15="http://schemas.microsoft.com/office/drawing/2012/chart">
                  <c:ext xmlns:c16="http://schemas.microsoft.com/office/drawing/2014/chart" uri="{C3380CC4-5D6E-409C-BE32-E72D297353CC}">
                    <c16:uniqueId val="{00000007-91EC-4302-953C-3DC2E47FE73E}"/>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'1c WIFR'!$I$3</c15:sqref>
                        </c15:formulaRef>
                      </c:ext>
                    </c:extLst>
                    <c:strCache>
                      <c:ptCount val="1"/>
                      <c:pt idx="0">
                        <c:v> G17 Prov M6 </c:v>
                      </c:pt>
                    </c:strCache>
                  </c:strRef>
                </c:tx>
                <c:spPr>
                  <a:solidFill>
                    <a:schemeClr val="accent1">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'1c WIFR'!$B$4:$B$13</c15:sqref>
                        </c15:formulaRef>
                      </c:ext>
                    </c:extLst>
                    <c:strCache>
                      <c:ptCount val="10"/>
                      <c:pt idx="0">
                        <c:v> 0.64 (EW) </c:v>
                      </c:pt>
                      <c:pt idx="1">
                        <c:v> 0.64 (NS) </c:v>
                      </c:pt>
                      <c:pt idx="2">
                        <c:v> 0.86 (EW) </c:v>
                      </c:pt>
                      <c:pt idx="3">
                        <c:v> 0.86 (NS) </c:v>
                      </c:pt>
                      <c:pt idx="4">
                        <c:v> 2.25 (EW) </c:v>
                      </c:pt>
                      <c:pt idx="5">
                        <c:v> 2.25 (NS) </c:v>
                      </c:pt>
                      <c:pt idx="6">
                        <c:v> 3.9 (EW) </c:v>
                      </c:pt>
                      <c:pt idx="7">
                        <c:v> 3.9 (NS) </c:v>
                      </c:pt>
                      <c:pt idx="8">
                        <c:v> 10.35 (EW) </c:v>
                      </c:pt>
                      <c:pt idx="9">
                        <c:v> 10.35 (NS) </c:v>
                      </c:pt>
                    </c:strCache>
                  </c:strRef>
                </c:cat>
                <c:val>
                  <c:numRef>
                    <c:extLst xmlns:c15="http://schemas.microsoft.com/office/drawing/2012/chart">
                      <c:ext xmlns:c15="http://schemas.microsoft.com/office/drawing/2012/chart" uri="{02D57815-91ED-43cb-92C2-25804820EDAC}">
                        <c15:formulaRef>
                          <c15:sqref>'1c WIFR'!$I$4:$I$13</c15:sqref>
                        </c15:formulaRef>
                      </c:ext>
                    </c:extLst>
                    <c:numCache>
                      <c:formatCode>_(* #,##0.0_);_(* \(#,##0.0\);_(* "-"??_);_(@_)</c:formatCode>
                      <c:ptCount val="10"/>
                      <c:pt idx="0">
                        <c:v>5.3</c:v>
                      </c:pt>
                      <c:pt idx="1">
                        <c:v>4.5</c:v>
                      </c:pt>
                      <c:pt idx="2">
                        <c:v>7.1</c:v>
                      </c:pt>
                      <c:pt idx="3">
                        <c:v>6.8</c:v>
                      </c:pt>
                      <c:pt idx="4">
                        <c:v>26.3</c:v>
                      </c:pt>
                      <c:pt idx="5">
                        <c:v>24.3</c:v>
                      </c:pt>
                      <c:pt idx="6">
                        <c:v>22.7</c:v>
                      </c:pt>
                      <c:pt idx="7">
                        <c:v>23.9</c:v>
                      </c:pt>
                      <c:pt idx="8">
                        <c:v>24.1</c:v>
                      </c:pt>
                      <c:pt idx="9">
                        <c:v>24.1</c:v>
                      </c:pt>
                    </c:numCache>
                  </c:numRef>
                </c:val>
                <c:extLst xmlns:c15="http://schemas.microsoft.com/office/drawing/2012/chart">
                  <c:ext xmlns:c16="http://schemas.microsoft.com/office/drawing/2014/chart" uri="{C3380CC4-5D6E-409C-BE32-E72D297353CC}">
                    <c16:uniqueId val="{00000008-91EC-4302-953C-3DC2E47FE73E}"/>
                  </c:ext>
                </c:extLst>
              </c15:ser>
            </c15:filteredBarSeries>
          </c:ext>
        </c:extLst>
      </c:barChart>
      <c:catAx>
        <c:axId val="151949915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dirty="0">
                    <a:solidFill>
                      <a:sysClr val="windowText" lastClr="000000"/>
                    </a:solidFill>
                  </a:rPr>
                  <a:t>Channel</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75896816"/>
        <c:crosses val="autoZero"/>
        <c:auto val="1"/>
        <c:lblAlgn val="ctr"/>
        <c:lblOffset val="100"/>
        <c:noMultiLvlLbl val="0"/>
      </c:catAx>
      <c:valAx>
        <c:axId val="16758968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dirty="0">
                    <a:solidFill>
                      <a:sysClr val="windowText" lastClr="000000"/>
                    </a:solidFill>
                  </a:rPr>
                  <a:t>Error (µrad)</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_(* #,##0.0_);_(* \(#,##0.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194991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dirty="0">
                <a:effectLst/>
              </a:rPr>
              <a:t>Channel-to-Channel Registration Error</a:t>
            </a:r>
            <a:r>
              <a:rPr lang="en-US" sz="2000" b="0" i="0" u="none" strike="noStrike" baseline="0" dirty="0">
                <a:effectLst/>
              </a:rPr>
              <a:t> for GOES-</a:t>
            </a:r>
            <a:r>
              <a:rPr lang="en-US" sz="2000" b="1" i="0" u="none" strike="noStrike" baseline="0" dirty="0">
                <a:solidFill>
                  <a:srgbClr val="FF7C80"/>
                </a:solidFill>
                <a:effectLst/>
              </a:rPr>
              <a:t>16</a:t>
            </a:r>
            <a:r>
              <a:rPr lang="en-US" sz="2000" b="1" i="0" u="none" strike="noStrike" baseline="0" dirty="0">
                <a:effectLst/>
              </a:rPr>
              <a:t>/</a:t>
            </a:r>
            <a:r>
              <a:rPr lang="en-US" sz="2000" b="1" i="0" u="none" strike="noStrike" baseline="0" dirty="0">
                <a:solidFill>
                  <a:srgbClr val="C00000"/>
                </a:solidFill>
                <a:effectLst/>
              </a:rPr>
              <a:t>17</a:t>
            </a:r>
            <a:r>
              <a:rPr lang="en-US" sz="2000" b="1" i="0" u="none" strike="noStrike" baseline="0" dirty="0">
                <a:effectLst/>
              </a:rPr>
              <a:t>/</a:t>
            </a:r>
            <a:r>
              <a:rPr lang="en-US" sz="2000" b="1" i="0" u="none" strike="noStrike" baseline="0" dirty="0">
                <a:solidFill>
                  <a:srgbClr val="0070C0"/>
                </a:solidFill>
                <a:effectLst/>
              </a:rPr>
              <a:t>18</a:t>
            </a:r>
            <a:endParaRPr lang="en-US" sz="2000" dirty="0">
              <a:solidFill>
                <a:srgbClr val="0070C0"/>
              </a:solidFill>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'1b CCR'!$C$3</c:f>
              <c:strCache>
                <c:ptCount val="1"/>
                <c:pt idx="0">
                  <c:v> MRD </c:v>
                </c:pt>
              </c:strCache>
            </c:strRef>
          </c:tx>
          <c:spPr>
            <a:solidFill>
              <a:srgbClr val="92D050"/>
            </a:solidFill>
            <a:ln>
              <a:noFill/>
            </a:ln>
            <a:effectLst/>
          </c:spPr>
          <c:invertIfNegative val="0"/>
          <c:cat>
            <c:strRef>
              <c:f>'1b CCR'!$B$4:$B$11</c:f>
              <c:strCache>
                <c:ptCount val="8"/>
                <c:pt idx="0">
                  <c:v> 0.64-3.90 (EW) </c:v>
                </c:pt>
                <c:pt idx="1">
                  <c:v> 0.64-3.90 (NS) </c:v>
                </c:pt>
                <c:pt idx="2">
                  <c:v> 0.86-1.61 (EW) </c:v>
                </c:pt>
                <c:pt idx="3">
                  <c:v> 0.86-1.61 (NS) </c:v>
                </c:pt>
                <c:pt idx="4">
                  <c:v> 3.90-13.30 (EW) </c:v>
                </c:pt>
                <c:pt idx="5">
                  <c:v> 3.90-13.30 (NS) </c:v>
                </c:pt>
                <c:pt idx="6">
                  <c:v> 9.61-10.35 (EW) </c:v>
                </c:pt>
                <c:pt idx="7">
                  <c:v> 9.61-10.35 (NS) </c:v>
                </c:pt>
              </c:strCache>
            </c:strRef>
          </c:cat>
          <c:val>
            <c:numRef>
              <c:f>'1b CCR'!$C$4:$C$11</c:f>
              <c:numCache>
                <c:formatCode>_(* #,##0.0_);_(* \(#,##0.0\);_(* "-"??_);_(@_)</c:formatCode>
                <c:ptCount val="8"/>
                <c:pt idx="0">
                  <c:v>11.2</c:v>
                </c:pt>
                <c:pt idx="1">
                  <c:v>11.2</c:v>
                </c:pt>
                <c:pt idx="2">
                  <c:v>7</c:v>
                </c:pt>
                <c:pt idx="3">
                  <c:v>7</c:v>
                </c:pt>
                <c:pt idx="4">
                  <c:v>11.2</c:v>
                </c:pt>
                <c:pt idx="5">
                  <c:v>11.2</c:v>
                </c:pt>
                <c:pt idx="6">
                  <c:v>11.2</c:v>
                </c:pt>
                <c:pt idx="7">
                  <c:v>11.2</c:v>
                </c:pt>
              </c:numCache>
            </c:numRef>
          </c:val>
          <c:extLst>
            <c:ext xmlns:c16="http://schemas.microsoft.com/office/drawing/2014/chart" uri="{C3380CC4-5D6E-409C-BE32-E72D297353CC}">
              <c16:uniqueId val="{00000000-8A94-46A4-928F-737FF2A4D0CB}"/>
            </c:ext>
          </c:extLst>
        </c:ser>
        <c:ser>
          <c:idx val="1"/>
          <c:order val="1"/>
          <c:tx>
            <c:strRef>
              <c:f>'1b CCR'!$D$3</c:f>
              <c:strCache>
                <c:ptCount val="1"/>
                <c:pt idx="0">
                  <c:v> Baseline </c:v>
                </c:pt>
              </c:strCache>
            </c:strRef>
          </c:tx>
          <c:spPr>
            <a:solidFill>
              <a:schemeClr val="bg1">
                <a:lumMod val="65000"/>
              </a:schemeClr>
            </a:solidFill>
            <a:ln>
              <a:noFill/>
            </a:ln>
            <a:effectLst/>
          </c:spPr>
          <c:invertIfNegative val="0"/>
          <c:cat>
            <c:strRef>
              <c:f>'1b CCR'!$B$4:$B$11</c:f>
              <c:strCache>
                <c:ptCount val="8"/>
                <c:pt idx="0">
                  <c:v> 0.64-3.90 (EW) </c:v>
                </c:pt>
                <c:pt idx="1">
                  <c:v> 0.64-3.90 (NS) </c:v>
                </c:pt>
                <c:pt idx="2">
                  <c:v> 0.86-1.61 (EW) </c:v>
                </c:pt>
                <c:pt idx="3">
                  <c:v> 0.86-1.61 (NS) </c:v>
                </c:pt>
                <c:pt idx="4">
                  <c:v> 3.90-13.30 (EW) </c:v>
                </c:pt>
                <c:pt idx="5">
                  <c:v> 3.90-13.30 (NS) </c:v>
                </c:pt>
                <c:pt idx="6">
                  <c:v> 9.61-10.35 (EW) </c:v>
                </c:pt>
                <c:pt idx="7">
                  <c:v> 9.61-10.35 (NS) </c:v>
                </c:pt>
              </c:strCache>
            </c:strRef>
          </c:cat>
          <c:val>
            <c:numRef>
              <c:f>'1b CCR'!$D$4:$D$11</c:f>
              <c:numCache>
                <c:formatCode>_(* #,##0.0_);_(* \(#,##0.0\);_(* "-"??_);_(@_)</c:formatCode>
                <c:ptCount val="8"/>
                <c:pt idx="0">
                  <c:v>6.6</c:v>
                </c:pt>
                <c:pt idx="1">
                  <c:v>5.5</c:v>
                </c:pt>
                <c:pt idx="2">
                  <c:v>4.9000000000000004</c:v>
                </c:pt>
                <c:pt idx="3">
                  <c:v>4.4000000000000004</c:v>
                </c:pt>
                <c:pt idx="4">
                  <c:v>5.8</c:v>
                </c:pt>
                <c:pt idx="5">
                  <c:v>4.5999999999999996</c:v>
                </c:pt>
                <c:pt idx="6">
                  <c:v>7</c:v>
                </c:pt>
                <c:pt idx="7">
                  <c:v>6.8</c:v>
                </c:pt>
              </c:numCache>
            </c:numRef>
          </c:val>
          <c:extLst>
            <c:ext xmlns:c16="http://schemas.microsoft.com/office/drawing/2014/chart" uri="{C3380CC4-5D6E-409C-BE32-E72D297353CC}">
              <c16:uniqueId val="{00000001-8A94-46A4-928F-737FF2A4D0CB}"/>
            </c:ext>
          </c:extLst>
        </c:ser>
        <c:ser>
          <c:idx val="3"/>
          <c:order val="3"/>
          <c:tx>
            <c:strRef>
              <c:f>'1b CCR'!$F$3</c:f>
              <c:strCache>
                <c:ptCount val="1"/>
                <c:pt idx="0">
                  <c:v> G16 Full </c:v>
                </c:pt>
              </c:strCache>
            </c:strRef>
          </c:tx>
          <c:spPr>
            <a:solidFill>
              <a:schemeClr val="accent4"/>
            </a:solidFill>
            <a:ln>
              <a:noFill/>
            </a:ln>
            <a:effectLst/>
          </c:spPr>
          <c:invertIfNegative val="0"/>
          <c:cat>
            <c:strRef>
              <c:f>'1b CCR'!$B$4:$B$11</c:f>
              <c:strCache>
                <c:ptCount val="8"/>
                <c:pt idx="0">
                  <c:v> 0.64-3.90 (EW) </c:v>
                </c:pt>
                <c:pt idx="1">
                  <c:v> 0.64-3.90 (NS) </c:v>
                </c:pt>
                <c:pt idx="2">
                  <c:v> 0.86-1.61 (EW) </c:v>
                </c:pt>
                <c:pt idx="3">
                  <c:v> 0.86-1.61 (NS) </c:v>
                </c:pt>
                <c:pt idx="4">
                  <c:v> 3.90-13.30 (EW) </c:v>
                </c:pt>
                <c:pt idx="5">
                  <c:v> 3.90-13.30 (NS) </c:v>
                </c:pt>
                <c:pt idx="6">
                  <c:v> 9.61-10.35 (EW) </c:v>
                </c:pt>
                <c:pt idx="7">
                  <c:v> 9.61-10.35 (NS) </c:v>
                </c:pt>
              </c:strCache>
            </c:strRef>
          </c:cat>
          <c:val>
            <c:numRef>
              <c:f>'1b CCR'!$F$4:$F$11</c:f>
              <c:numCache>
                <c:formatCode>_(* #,##0.0_);_(* \(#,##0.0\);_(* "-"??_);_(@_)</c:formatCode>
                <c:ptCount val="8"/>
                <c:pt idx="0">
                  <c:v>5.4</c:v>
                </c:pt>
                <c:pt idx="1">
                  <c:v>5.9</c:v>
                </c:pt>
                <c:pt idx="2">
                  <c:v>1.4</c:v>
                </c:pt>
                <c:pt idx="3">
                  <c:v>1.2</c:v>
                </c:pt>
                <c:pt idx="4">
                  <c:v>6.7</c:v>
                </c:pt>
                <c:pt idx="5">
                  <c:v>7.2</c:v>
                </c:pt>
                <c:pt idx="6">
                  <c:v>2.5</c:v>
                </c:pt>
                <c:pt idx="7">
                  <c:v>2.9</c:v>
                </c:pt>
              </c:numCache>
            </c:numRef>
          </c:val>
          <c:extLst>
            <c:ext xmlns:c16="http://schemas.microsoft.com/office/drawing/2014/chart" uri="{C3380CC4-5D6E-409C-BE32-E72D297353CC}">
              <c16:uniqueId val="{00000002-8A94-46A4-928F-737FF2A4D0CB}"/>
            </c:ext>
          </c:extLst>
        </c:ser>
        <c:ser>
          <c:idx val="7"/>
          <c:order val="7"/>
          <c:tx>
            <c:strRef>
              <c:f>'1b CCR'!$J$3</c:f>
              <c:strCache>
                <c:ptCount val="1"/>
                <c:pt idx="0">
                  <c:v> G17 Full M6 </c:v>
                </c:pt>
              </c:strCache>
            </c:strRef>
          </c:tx>
          <c:spPr>
            <a:solidFill>
              <a:srgbClr val="C00000"/>
            </a:solidFill>
            <a:ln>
              <a:noFill/>
            </a:ln>
            <a:effectLst/>
          </c:spPr>
          <c:invertIfNegative val="0"/>
          <c:cat>
            <c:strRef>
              <c:f>'1b CCR'!$B$4:$B$11</c:f>
              <c:strCache>
                <c:ptCount val="8"/>
                <c:pt idx="0">
                  <c:v> 0.64-3.90 (EW) </c:v>
                </c:pt>
                <c:pt idx="1">
                  <c:v> 0.64-3.90 (NS) </c:v>
                </c:pt>
                <c:pt idx="2">
                  <c:v> 0.86-1.61 (EW) </c:v>
                </c:pt>
                <c:pt idx="3">
                  <c:v> 0.86-1.61 (NS) </c:v>
                </c:pt>
                <c:pt idx="4">
                  <c:v> 3.90-13.30 (EW) </c:v>
                </c:pt>
                <c:pt idx="5">
                  <c:v> 3.90-13.30 (NS) </c:v>
                </c:pt>
                <c:pt idx="6">
                  <c:v> 9.61-10.35 (EW) </c:v>
                </c:pt>
                <c:pt idx="7">
                  <c:v> 9.61-10.35 (NS) </c:v>
                </c:pt>
              </c:strCache>
            </c:strRef>
          </c:cat>
          <c:val>
            <c:numRef>
              <c:f>'1b CCR'!$J$4:$J$11</c:f>
              <c:numCache>
                <c:formatCode>_(* #,##0.0_);_(* \(#,##0.0\);_(* "-"??_);_(@_)</c:formatCode>
                <c:ptCount val="8"/>
                <c:pt idx="0">
                  <c:v>7.8</c:v>
                </c:pt>
                <c:pt idx="1">
                  <c:v>10.199999999999999</c:v>
                </c:pt>
                <c:pt idx="2">
                  <c:v>1.8</c:v>
                </c:pt>
                <c:pt idx="3">
                  <c:v>3.1</c:v>
                </c:pt>
                <c:pt idx="4">
                  <c:v>5.8</c:v>
                </c:pt>
                <c:pt idx="5">
                  <c:v>5</c:v>
                </c:pt>
                <c:pt idx="6">
                  <c:v>2</c:v>
                </c:pt>
                <c:pt idx="7">
                  <c:v>1.9</c:v>
                </c:pt>
              </c:numCache>
            </c:numRef>
          </c:val>
          <c:extLst>
            <c:ext xmlns:c16="http://schemas.microsoft.com/office/drawing/2014/chart" uri="{C3380CC4-5D6E-409C-BE32-E72D297353CC}">
              <c16:uniqueId val="{00000003-8A94-46A4-928F-737FF2A4D0CB}"/>
            </c:ext>
          </c:extLst>
        </c:ser>
        <c:ser>
          <c:idx val="8"/>
          <c:order val="8"/>
          <c:tx>
            <c:strRef>
              <c:f>'1b CCR'!$K$3</c:f>
              <c:strCache>
                <c:ptCount val="1"/>
                <c:pt idx="0">
                  <c:v> G18 Prov </c:v>
                </c:pt>
              </c:strCache>
            </c:strRef>
          </c:tx>
          <c:spPr>
            <a:solidFill>
              <a:srgbClr val="0070C0"/>
            </a:solidFill>
            <a:ln>
              <a:noFill/>
            </a:ln>
            <a:effectLst/>
          </c:spPr>
          <c:invertIfNegative val="0"/>
          <c:cat>
            <c:strRef>
              <c:f>'1b CCR'!$B$4:$B$11</c:f>
              <c:strCache>
                <c:ptCount val="8"/>
                <c:pt idx="0">
                  <c:v> 0.64-3.90 (EW) </c:v>
                </c:pt>
                <c:pt idx="1">
                  <c:v> 0.64-3.90 (NS) </c:v>
                </c:pt>
                <c:pt idx="2">
                  <c:v> 0.86-1.61 (EW) </c:v>
                </c:pt>
                <c:pt idx="3">
                  <c:v> 0.86-1.61 (NS) </c:v>
                </c:pt>
                <c:pt idx="4">
                  <c:v> 3.90-13.30 (EW) </c:v>
                </c:pt>
                <c:pt idx="5">
                  <c:v> 3.90-13.30 (NS) </c:v>
                </c:pt>
                <c:pt idx="6">
                  <c:v> 9.61-10.35 (EW) </c:v>
                </c:pt>
                <c:pt idx="7">
                  <c:v> 9.61-10.35 (NS) </c:v>
                </c:pt>
              </c:strCache>
            </c:strRef>
          </c:cat>
          <c:val>
            <c:numRef>
              <c:f>'1b CCR'!$K$4:$K$11</c:f>
              <c:numCache>
                <c:formatCode>_(* #,##0.0_);_(* \(#,##0.0\);_(* "-"??_);_(@_)</c:formatCode>
                <c:ptCount val="8"/>
                <c:pt idx="0">
                  <c:v>5.6</c:v>
                </c:pt>
                <c:pt idx="1">
                  <c:v>3.9</c:v>
                </c:pt>
                <c:pt idx="2">
                  <c:v>5.3</c:v>
                </c:pt>
                <c:pt idx="3">
                  <c:v>2.5</c:v>
                </c:pt>
                <c:pt idx="4">
                  <c:v>5.6</c:v>
                </c:pt>
                <c:pt idx="5">
                  <c:v>4.5</c:v>
                </c:pt>
                <c:pt idx="6">
                  <c:v>5.5</c:v>
                </c:pt>
                <c:pt idx="7">
                  <c:v>2.1</c:v>
                </c:pt>
              </c:numCache>
            </c:numRef>
          </c:val>
          <c:extLst>
            <c:ext xmlns:c16="http://schemas.microsoft.com/office/drawing/2014/chart" uri="{C3380CC4-5D6E-409C-BE32-E72D297353CC}">
              <c16:uniqueId val="{00000004-8A94-46A4-928F-737FF2A4D0CB}"/>
            </c:ext>
          </c:extLst>
        </c:ser>
        <c:dLbls>
          <c:showLegendKey val="0"/>
          <c:showVal val="0"/>
          <c:showCatName val="0"/>
          <c:showSerName val="0"/>
          <c:showPercent val="0"/>
          <c:showBubbleSize val="0"/>
        </c:dLbls>
        <c:gapWidth val="219"/>
        <c:overlap val="-27"/>
        <c:axId val="533487583"/>
        <c:axId val="841819071"/>
        <c:extLst>
          <c:ext xmlns:c15="http://schemas.microsoft.com/office/drawing/2012/chart" uri="{02D57815-91ED-43cb-92C2-25804820EDAC}">
            <c15:filteredBarSeries>
              <c15:ser>
                <c:idx val="2"/>
                <c:order val="2"/>
                <c:tx>
                  <c:strRef>
                    <c:extLst>
                      <c:ext uri="{02D57815-91ED-43cb-92C2-25804820EDAC}">
                        <c15:formulaRef>
                          <c15:sqref>'1b CCR'!$E$3</c15:sqref>
                        </c15:formulaRef>
                      </c:ext>
                    </c:extLst>
                    <c:strCache>
                      <c:ptCount val="1"/>
                      <c:pt idx="0">
                        <c:v> G16 Prov </c:v>
                      </c:pt>
                    </c:strCache>
                  </c:strRef>
                </c:tx>
                <c:spPr>
                  <a:solidFill>
                    <a:schemeClr val="accent3"/>
                  </a:solidFill>
                  <a:ln>
                    <a:noFill/>
                  </a:ln>
                  <a:effectLst/>
                </c:spPr>
                <c:invertIfNegative val="0"/>
                <c:cat>
                  <c:strRef>
                    <c:extLst>
                      <c:ext uri="{02D57815-91ED-43cb-92C2-25804820EDAC}">
                        <c15:formulaRef>
                          <c15:sqref>'1b CCR'!$B$4:$B$11</c15:sqref>
                        </c15:formulaRef>
                      </c:ext>
                    </c:extLst>
                    <c:strCache>
                      <c:ptCount val="8"/>
                      <c:pt idx="0">
                        <c:v> 0.64-3.90 (EW) </c:v>
                      </c:pt>
                      <c:pt idx="1">
                        <c:v> 0.64-3.90 (NS) </c:v>
                      </c:pt>
                      <c:pt idx="2">
                        <c:v> 0.86-1.61 (EW) </c:v>
                      </c:pt>
                      <c:pt idx="3">
                        <c:v> 0.86-1.61 (NS) </c:v>
                      </c:pt>
                      <c:pt idx="4">
                        <c:v> 3.90-13.30 (EW) </c:v>
                      </c:pt>
                      <c:pt idx="5">
                        <c:v> 3.90-13.30 (NS) </c:v>
                      </c:pt>
                      <c:pt idx="6">
                        <c:v> 9.61-10.35 (EW) </c:v>
                      </c:pt>
                      <c:pt idx="7">
                        <c:v> 9.61-10.35 (NS) </c:v>
                      </c:pt>
                    </c:strCache>
                  </c:strRef>
                </c:cat>
                <c:val>
                  <c:numRef>
                    <c:extLst>
                      <c:ext uri="{02D57815-91ED-43cb-92C2-25804820EDAC}">
                        <c15:formulaRef>
                          <c15:sqref>'1b CCR'!$E$4:$E$11</c15:sqref>
                        </c15:formulaRef>
                      </c:ext>
                    </c:extLst>
                    <c:numCache>
                      <c:formatCode>_(* #,##0.0_);_(* \(#,##0.0\);_(* "-"??_);_(@_)</c:formatCode>
                      <c:ptCount val="8"/>
                      <c:pt idx="0">
                        <c:v>26.1</c:v>
                      </c:pt>
                      <c:pt idx="1">
                        <c:v>31.1</c:v>
                      </c:pt>
                      <c:pt idx="2">
                        <c:v>154.30000000000001</c:v>
                      </c:pt>
                      <c:pt idx="3">
                        <c:v>37.5</c:v>
                      </c:pt>
                      <c:pt idx="4">
                        <c:v>32.799999999999997</c:v>
                      </c:pt>
                      <c:pt idx="5">
                        <c:v>58.4</c:v>
                      </c:pt>
                      <c:pt idx="6">
                        <c:v>11.6</c:v>
                      </c:pt>
                      <c:pt idx="7">
                        <c:v>18.100000000000001</c:v>
                      </c:pt>
                    </c:numCache>
                  </c:numRef>
                </c:val>
                <c:extLst>
                  <c:ext xmlns:c16="http://schemas.microsoft.com/office/drawing/2014/chart" uri="{C3380CC4-5D6E-409C-BE32-E72D297353CC}">
                    <c16:uniqueId val="{00000005-8A94-46A4-928F-737FF2A4D0CB}"/>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'1b CCR'!$G$3</c15:sqref>
                        </c15:formulaRef>
                      </c:ext>
                    </c:extLst>
                    <c:strCache>
                      <c:ptCount val="1"/>
                      <c:pt idx="0">
                        <c:v> G17 Prov M3 </c:v>
                      </c:pt>
                    </c:strCache>
                  </c:strRef>
                </c:tx>
                <c:spPr>
                  <a:solidFill>
                    <a:schemeClr val="accent5"/>
                  </a:solidFill>
                  <a:ln>
                    <a:noFill/>
                  </a:ln>
                  <a:effectLst/>
                </c:spPr>
                <c:invertIfNegative val="0"/>
                <c:cat>
                  <c:strRef>
                    <c:extLst xmlns:c15="http://schemas.microsoft.com/office/drawing/2012/chart">
                      <c:ext xmlns:c15="http://schemas.microsoft.com/office/drawing/2012/chart" uri="{02D57815-91ED-43cb-92C2-25804820EDAC}">
                        <c15:formulaRef>
                          <c15:sqref>'1b CCR'!$B$4:$B$11</c15:sqref>
                        </c15:formulaRef>
                      </c:ext>
                    </c:extLst>
                    <c:strCache>
                      <c:ptCount val="8"/>
                      <c:pt idx="0">
                        <c:v> 0.64-3.90 (EW) </c:v>
                      </c:pt>
                      <c:pt idx="1">
                        <c:v> 0.64-3.90 (NS) </c:v>
                      </c:pt>
                      <c:pt idx="2">
                        <c:v> 0.86-1.61 (EW) </c:v>
                      </c:pt>
                      <c:pt idx="3">
                        <c:v> 0.86-1.61 (NS) </c:v>
                      </c:pt>
                      <c:pt idx="4">
                        <c:v> 3.90-13.30 (EW) </c:v>
                      </c:pt>
                      <c:pt idx="5">
                        <c:v> 3.90-13.30 (NS) </c:v>
                      </c:pt>
                      <c:pt idx="6">
                        <c:v> 9.61-10.35 (EW) </c:v>
                      </c:pt>
                      <c:pt idx="7">
                        <c:v> 9.61-10.35 (NS) </c:v>
                      </c:pt>
                    </c:strCache>
                  </c:strRef>
                </c:cat>
                <c:val>
                  <c:numRef>
                    <c:extLst xmlns:c15="http://schemas.microsoft.com/office/drawing/2012/chart">
                      <c:ext xmlns:c15="http://schemas.microsoft.com/office/drawing/2012/chart" uri="{02D57815-91ED-43cb-92C2-25804820EDAC}">
                        <c15:formulaRef>
                          <c15:sqref>'1b CCR'!$G$4:$G$11</c15:sqref>
                        </c15:formulaRef>
                      </c:ext>
                    </c:extLst>
                    <c:numCache>
                      <c:formatCode>_(* #,##0.0_);_(* \(#,##0.0\);_(* "-"??_);_(@_)</c:formatCode>
                      <c:ptCount val="8"/>
                      <c:pt idx="0">
                        <c:v>15.7</c:v>
                      </c:pt>
                      <c:pt idx="1">
                        <c:v>15.8</c:v>
                      </c:pt>
                      <c:pt idx="2">
                        <c:v>5</c:v>
                      </c:pt>
                      <c:pt idx="3">
                        <c:v>3.2</c:v>
                      </c:pt>
                      <c:pt idx="4">
                        <c:v>24.6</c:v>
                      </c:pt>
                      <c:pt idx="5">
                        <c:v>24.9</c:v>
                      </c:pt>
                      <c:pt idx="6">
                        <c:v>8.9</c:v>
                      </c:pt>
                      <c:pt idx="7">
                        <c:v>8.6999999999999993</c:v>
                      </c:pt>
                    </c:numCache>
                  </c:numRef>
                </c:val>
                <c:extLst xmlns:c15="http://schemas.microsoft.com/office/drawing/2012/chart">
                  <c:ext xmlns:c16="http://schemas.microsoft.com/office/drawing/2014/chart" uri="{C3380CC4-5D6E-409C-BE32-E72D297353CC}">
                    <c16:uniqueId val="{00000006-8A94-46A4-928F-737FF2A4D0CB}"/>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'1b CCR'!$H$3</c15:sqref>
                        </c15:formulaRef>
                      </c:ext>
                    </c:extLst>
                    <c:strCache>
                      <c:ptCount val="1"/>
                      <c:pt idx="0">
                        <c:v> G17 Prov M4 </c:v>
                      </c:pt>
                    </c:strCache>
                  </c:strRef>
                </c:tx>
                <c:spPr>
                  <a:solidFill>
                    <a:schemeClr val="accent6"/>
                  </a:solidFill>
                  <a:ln>
                    <a:noFill/>
                  </a:ln>
                  <a:effectLst/>
                </c:spPr>
                <c:invertIfNegative val="0"/>
                <c:cat>
                  <c:strRef>
                    <c:extLst xmlns:c15="http://schemas.microsoft.com/office/drawing/2012/chart">
                      <c:ext xmlns:c15="http://schemas.microsoft.com/office/drawing/2012/chart" uri="{02D57815-91ED-43cb-92C2-25804820EDAC}">
                        <c15:formulaRef>
                          <c15:sqref>'1b CCR'!$B$4:$B$11</c15:sqref>
                        </c15:formulaRef>
                      </c:ext>
                    </c:extLst>
                    <c:strCache>
                      <c:ptCount val="8"/>
                      <c:pt idx="0">
                        <c:v> 0.64-3.90 (EW) </c:v>
                      </c:pt>
                      <c:pt idx="1">
                        <c:v> 0.64-3.90 (NS) </c:v>
                      </c:pt>
                      <c:pt idx="2">
                        <c:v> 0.86-1.61 (EW) </c:v>
                      </c:pt>
                      <c:pt idx="3">
                        <c:v> 0.86-1.61 (NS) </c:v>
                      </c:pt>
                      <c:pt idx="4">
                        <c:v> 3.90-13.30 (EW) </c:v>
                      </c:pt>
                      <c:pt idx="5">
                        <c:v> 3.90-13.30 (NS) </c:v>
                      </c:pt>
                      <c:pt idx="6">
                        <c:v> 9.61-10.35 (EW) </c:v>
                      </c:pt>
                      <c:pt idx="7">
                        <c:v> 9.61-10.35 (NS) </c:v>
                      </c:pt>
                    </c:strCache>
                  </c:strRef>
                </c:cat>
                <c:val>
                  <c:numRef>
                    <c:extLst xmlns:c15="http://schemas.microsoft.com/office/drawing/2012/chart">
                      <c:ext xmlns:c15="http://schemas.microsoft.com/office/drawing/2012/chart" uri="{02D57815-91ED-43cb-92C2-25804820EDAC}">
                        <c15:formulaRef>
                          <c15:sqref>'1b CCR'!$H$4:$H$11</c15:sqref>
                        </c15:formulaRef>
                      </c:ext>
                    </c:extLst>
                    <c:numCache>
                      <c:formatCode>_(* #,##0.0_);_(* \(#,##0.0\);_(* "-"??_);_(@_)</c:formatCode>
                      <c:ptCount val="8"/>
                      <c:pt idx="0">
                        <c:v>13.9</c:v>
                      </c:pt>
                      <c:pt idx="1">
                        <c:v>14.3</c:v>
                      </c:pt>
                      <c:pt idx="2">
                        <c:v>6</c:v>
                      </c:pt>
                      <c:pt idx="3">
                        <c:v>4.2</c:v>
                      </c:pt>
                      <c:pt idx="4">
                        <c:v>32</c:v>
                      </c:pt>
                      <c:pt idx="5">
                        <c:v>25.2</c:v>
                      </c:pt>
                      <c:pt idx="6">
                        <c:v>10.6</c:v>
                      </c:pt>
                      <c:pt idx="7">
                        <c:v>9.9</c:v>
                      </c:pt>
                    </c:numCache>
                  </c:numRef>
                </c:val>
                <c:extLst xmlns:c15="http://schemas.microsoft.com/office/drawing/2012/chart">
                  <c:ext xmlns:c16="http://schemas.microsoft.com/office/drawing/2014/chart" uri="{C3380CC4-5D6E-409C-BE32-E72D297353CC}">
                    <c16:uniqueId val="{00000007-8A94-46A4-928F-737FF2A4D0CB}"/>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'1b CCR'!$I$3</c15:sqref>
                        </c15:formulaRef>
                      </c:ext>
                    </c:extLst>
                    <c:strCache>
                      <c:ptCount val="1"/>
                      <c:pt idx="0">
                        <c:v> G17 Prov M6 </c:v>
                      </c:pt>
                    </c:strCache>
                  </c:strRef>
                </c:tx>
                <c:spPr>
                  <a:solidFill>
                    <a:schemeClr val="accent1">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'1b CCR'!$B$4:$B$11</c15:sqref>
                        </c15:formulaRef>
                      </c:ext>
                    </c:extLst>
                    <c:strCache>
                      <c:ptCount val="8"/>
                      <c:pt idx="0">
                        <c:v> 0.64-3.90 (EW) </c:v>
                      </c:pt>
                      <c:pt idx="1">
                        <c:v> 0.64-3.90 (NS) </c:v>
                      </c:pt>
                      <c:pt idx="2">
                        <c:v> 0.86-1.61 (EW) </c:v>
                      </c:pt>
                      <c:pt idx="3">
                        <c:v> 0.86-1.61 (NS) </c:v>
                      </c:pt>
                      <c:pt idx="4">
                        <c:v> 3.90-13.30 (EW) </c:v>
                      </c:pt>
                      <c:pt idx="5">
                        <c:v> 3.90-13.30 (NS) </c:v>
                      </c:pt>
                      <c:pt idx="6">
                        <c:v> 9.61-10.35 (EW) </c:v>
                      </c:pt>
                      <c:pt idx="7">
                        <c:v> 9.61-10.35 (NS) </c:v>
                      </c:pt>
                    </c:strCache>
                  </c:strRef>
                </c:cat>
                <c:val>
                  <c:numRef>
                    <c:extLst xmlns:c15="http://schemas.microsoft.com/office/drawing/2012/chart">
                      <c:ext xmlns:c15="http://schemas.microsoft.com/office/drawing/2012/chart" uri="{02D57815-91ED-43cb-92C2-25804820EDAC}">
                        <c15:formulaRef>
                          <c15:sqref>'1b CCR'!$I$4:$I$11</c15:sqref>
                        </c15:formulaRef>
                      </c:ext>
                    </c:extLst>
                    <c:numCache>
                      <c:formatCode>_(* #,##0.0_);_(* \(#,##0.0\);_(* "-"??_);_(@_)</c:formatCode>
                      <c:ptCount val="8"/>
                      <c:pt idx="0">
                        <c:v>7.8</c:v>
                      </c:pt>
                      <c:pt idx="1">
                        <c:v>10.4</c:v>
                      </c:pt>
                      <c:pt idx="2">
                        <c:v>3.7</c:v>
                      </c:pt>
                      <c:pt idx="3">
                        <c:v>5.4</c:v>
                      </c:pt>
                      <c:pt idx="4">
                        <c:v>21.5</c:v>
                      </c:pt>
                      <c:pt idx="5">
                        <c:v>29</c:v>
                      </c:pt>
                      <c:pt idx="6">
                        <c:v>10.1</c:v>
                      </c:pt>
                      <c:pt idx="7">
                        <c:v>7.7</c:v>
                      </c:pt>
                    </c:numCache>
                  </c:numRef>
                </c:val>
                <c:extLst xmlns:c15="http://schemas.microsoft.com/office/drawing/2012/chart">
                  <c:ext xmlns:c16="http://schemas.microsoft.com/office/drawing/2014/chart" uri="{C3380CC4-5D6E-409C-BE32-E72D297353CC}">
                    <c16:uniqueId val="{00000008-8A94-46A4-928F-737FF2A4D0CB}"/>
                  </c:ext>
                </c:extLst>
              </c15:ser>
            </c15:filteredBarSeries>
          </c:ext>
        </c:extLst>
      </c:barChart>
      <c:catAx>
        <c:axId val="533487583"/>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dirty="0"/>
                  <a:t>Channel Pair and Direction</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41819071"/>
        <c:crosses val="autoZero"/>
        <c:auto val="1"/>
        <c:lblAlgn val="ctr"/>
        <c:lblOffset val="100"/>
        <c:noMultiLvlLbl val="0"/>
      </c:catAx>
      <c:valAx>
        <c:axId val="84181907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b="0" i="0" baseline="0" dirty="0">
                    <a:effectLst/>
                  </a:rPr>
                  <a:t>Error (µrad)</a:t>
                </a:r>
                <a:endParaRPr lang="en-US" sz="1400" dirty="0">
                  <a:effectLst/>
                </a:endParaRP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3348758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dirty="0"/>
              <a:t>Swath-Swath Registration (SSR)</a:t>
            </a:r>
            <a:r>
              <a:rPr lang="en-US" sz="2000" dirty="0">
                <a:effectLst/>
              </a:rPr>
              <a:t> Error</a:t>
            </a:r>
            <a:r>
              <a:rPr lang="en-US" sz="2000" b="0" i="0" baseline="0" dirty="0">
                <a:effectLst/>
              </a:rPr>
              <a:t> for GOES-</a:t>
            </a:r>
            <a:r>
              <a:rPr lang="en-US" sz="2000" b="1" i="0" baseline="0" dirty="0">
                <a:solidFill>
                  <a:srgbClr val="FFC000"/>
                </a:solidFill>
                <a:effectLst/>
              </a:rPr>
              <a:t>16</a:t>
            </a:r>
            <a:r>
              <a:rPr lang="en-US" sz="2000" b="1" i="0" baseline="0" dirty="0">
                <a:effectLst/>
              </a:rPr>
              <a:t>/</a:t>
            </a:r>
            <a:r>
              <a:rPr lang="en-US" sz="2000" b="1" i="0" baseline="0" dirty="0">
                <a:solidFill>
                  <a:srgbClr val="C00000"/>
                </a:solidFill>
                <a:effectLst/>
              </a:rPr>
              <a:t>17</a:t>
            </a:r>
            <a:r>
              <a:rPr lang="en-US" sz="2000" b="1" i="0" baseline="0" dirty="0">
                <a:effectLst/>
              </a:rPr>
              <a:t>/</a:t>
            </a:r>
            <a:r>
              <a:rPr lang="en-US" sz="2000" b="1" i="0" baseline="0" dirty="0">
                <a:solidFill>
                  <a:srgbClr val="0070C0"/>
                </a:solidFill>
                <a:effectLst/>
              </a:rPr>
              <a:t>18</a:t>
            </a:r>
            <a:endParaRPr lang="en-US" sz="20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'1c WIFR'!$C$20</c:f>
              <c:strCache>
                <c:ptCount val="1"/>
                <c:pt idx="0">
                  <c:v> MRD </c:v>
                </c:pt>
              </c:strCache>
            </c:strRef>
          </c:tx>
          <c:spPr>
            <a:solidFill>
              <a:srgbClr val="92D050"/>
            </a:solidFill>
            <a:ln>
              <a:noFill/>
            </a:ln>
            <a:effectLst/>
          </c:spPr>
          <c:invertIfNegative val="0"/>
          <c:cat>
            <c:strRef>
              <c:f>'1c WIFR'!$B$21:$B$30</c:f>
              <c:strCache>
                <c:ptCount val="10"/>
                <c:pt idx="0">
                  <c:v> 0.64 (EW) </c:v>
                </c:pt>
                <c:pt idx="1">
                  <c:v> 0.64 (NS) </c:v>
                </c:pt>
                <c:pt idx="2">
                  <c:v> 0.86 (EW) </c:v>
                </c:pt>
                <c:pt idx="3">
                  <c:v> 0.86 (NS) </c:v>
                </c:pt>
                <c:pt idx="4">
                  <c:v> 2.25 (EW) </c:v>
                </c:pt>
                <c:pt idx="5">
                  <c:v> 2.25 (NS) </c:v>
                </c:pt>
                <c:pt idx="6">
                  <c:v> 3.9 (EW) </c:v>
                </c:pt>
                <c:pt idx="7">
                  <c:v> 3.9 (NS) </c:v>
                </c:pt>
                <c:pt idx="8">
                  <c:v> 10.35 (EW) </c:v>
                </c:pt>
                <c:pt idx="9">
                  <c:v> 10.35 (NS) </c:v>
                </c:pt>
              </c:strCache>
            </c:strRef>
          </c:cat>
          <c:val>
            <c:numRef>
              <c:f>'1c WIFR'!$C$21:$C$30</c:f>
              <c:numCache>
                <c:formatCode>_(* #,##0.0_);_(* \(#,##0.0\);_(* "-"??_);_(@_)</c:formatCode>
                <c:ptCount val="10"/>
                <c:pt idx="0">
                  <c:v>7.8</c:v>
                </c:pt>
                <c:pt idx="1">
                  <c:v>7.8</c:v>
                </c:pt>
                <c:pt idx="2">
                  <c:v>7.8</c:v>
                </c:pt>
                <c:pt idx="3">
                  <c:v>7.8</c:v>
                </c:pt>
                <c:pt idx="4">
                  <c:v>7.8</c:v>
                </c:pt>
                <c:pt idx="5">
                  <c:v>7.8</c:v>
                </c:pt>
                <c:pt idx="6">
                  <c:v>7.8</c:v>
                </c:pt>
                <c:pt idx="7">
                  <c:v>7.8</c:v>
                </c:pt>
                <c:pt idx="8">
                  <c:v>7.8</c:v>
                </c:pt>
                <c:pt idx="9">
                  <c:v>7.8</c:v>
                </c:pt>
              </c:numCache>
            </c:numRef>
          </c:val>
          <c:extLst>
            <c:ext xmlns:c16="http://schemas.microsoft.com/office/drawing/2014/chart" uri="{C3380CC4-5D6E-409C-BE32-E72D297353CC}">
              <c16:uniqueId val="{00000000-3250-41BC-A9B6-6FC12C8F294A}"/>
            </c:ext>
          </c:extLst>
        </c:ser>
        <c:ser>
          <c:idx val="1"/>
          <c:order val="1"/>
          <c:tx>
            <c:strRef>
              <c:f>'1c WIFR'!$D$20</c:f>
              <c:strCache>
                <c:ptCount val="1"/>
                <c:pt idx="0">
                  <c:v> Baseline </c:v>
                </c:pt>
              </c:strCache>
            </c:strRef>
          </c:tx>
          <c:spPr>
            <a:solidFill>
              <a:schemeClr val="bg1">
                <a:lumMod val="65000"/>
              </a:schemeClr>
            </a:solidFill>
            <a:ln>
              <a:noFill/>
            </a:ln>
            <a:effectLst/>
          </c:spPr>
          <c:invertIfNegative val="0"/>
          <c:cat>
            <c:strRef>
              <c:f>'1c WIFR'!$B$21:$B$30</c:f>
              <c:strCache>
                <c:ptCount val="10"/>
                <c:pt idx="0">
                  <c:v> 0.64 (EW) </c:v>
                </c:pt>
                <c:pt idx="1">
                  <c:v> 0.64 (NS) </c:v>
                </c:pt>
                <c:pt idx="2">
                  <c:v> 0.86 (EW) </c:v>
                </c:pt>
                <c:pt idx="3">
                  <c:v> 0.86 (NS) </c:v>
                </c:pt>
                <c:pt idx="4">
                  <c:v> 2.25 (EW) </c:v>
                </c:pt>
                <c:pt idx="5">
                  <c:v> 2.25 (NS) </c:v>
                </c:pt>
                <c:pt idx="6">
                  <c:v> 3.9 (EW) </c:v>
                </c:pt>
                <c:pt idx="7">
                  <c:v> 3.9 (NS) </c:v>
                </c:pt>
                <c:pt idx="8">
                  <c:v> 10.35 (EW) </c:v>
                </c:pt>
                <c:pt idx="9">
                  <c:v> 10.35 (NS) </c:v>
                </c:pt>
              </c:strCache>
            </c:strRef>
          </c:cat>
          <c:val>
            <c:numRef>
              <c:f>'1c WIFR'!$D$21:$D$30</c:f>
              <c:numCache>
                <c:formatCode>_(* #,##0.0_);_(* \(#,##0.0\);_(* "-"??_);_(@_)</c:formatCode>
                <c:ptCount val="10"/>
                <c:pt idx="0">
                  <c:v>4.5999999999999996</c:v>
                </c:pt>
                <c:pt idx="1">
                  <c:v>6</c:v>
                </c:pt>
                <c:pt idx="2">
                  <c:v>4.7</c:v>
                </c:pt>
                <c:pt idx="3">
                  <c:v>6.1</c:v>
                </c:pt>
                <c:pt idx="4">
                  <c:v>4.7</c:v>
                </c:pt>
                <c:pt idx="5">
                  <c:v>6.1</c:v>
                </c:pt>
                <c:pt idx="6">
                  <c:v>5.4</c:v>
                </c:pt>
                <c:pt idx="7">
                  <c:v>6.9</c:v>
                </c:pt>
                <c:pt idx="8">
                  <c:v>5.5</c:v>
                </c:pt>
                <c:pt idx="9">
                  <c:v>7.2</c:v>
                </c:pt>
              </c:numCache>
            </c:numRef>
          </c:val>
          <c:extLst>
            <c:ext xmlns:c16="http://schemas.microsoft.com/office/drawing/2014/chart" uri="{C3380CC4-5D6E-409C-BE32-E72D297353CC}">
              <c16:uniqueId val="{00000001-3250-41BC-A9B6-6FC12C8F294A}"/>
            </c:ext>
          </c:extLst>
        </c:ser>
        <c:ser>
          <c:idx val="3"/>
          <c:order val="3"/>
          <c:tx>
            <c:strRef>
              <c:f>'1c WIFR'!$F$20</c:f>
              <c:strCache>
                <c:ptCount val="1"/>
                <c:pt idx="0">
                  <c:v> G16 Full </c:v>
                </c:pt>
              </c:strCache>
            </c:strRef>
          </c:tx>
          <c:spPr>
            <a:solidFill>
              <a:srgbClr val="FFC000"/>
            </a:solidFill>
            <a:ln>
              <a:noFill/>
            </a:ln>
            <a:effectLst/>
          </c:spPr>
          <c:invertIfNegative val="0"/>
          <c:cat>
            <c:strRef>
              <c:f>'1c WIFR'!$B$21:$B$30</c:f>
              <c:strCache>
                <c:ptCount val="10"/>
                <c:pt idx="0">
                  <c:v> 0.64 (EW) </c:v>
                </c:pt>
                <c:pt idx="1">
                  <c:v> 0.64 (NS) </c:v>
                </c:pt>
                <c:pt idx="2">
                  <c:v> 0.86 (EW) </c:v>
                </c:pt>
                <c:pt idx="3">
                  <c:v> 0.86 (NS) </c:v>
                </c:pt>
                <c:pt idx="4">
                  <c:v> 2.25 (EW) </c:v>
                </c:pt>
                <c:pt idx="5">
                  <c:v> 2.25 (NS) </c:v>
                </c:pt>
                <c:pt idx="6">
                  <c:v> 3.9 (EW) </c:v>
                </c:pt>
                <c:pt idx="7">
                  <c:v> 3.9 (NS) </c:v>
                </c:pt>
                <c:pt idx="8">
                  <c:v> 10.35 (EW) </c:v>
                </c:pt>
                <c:pt idx="9">
                  <c:v> 10.35 (NS) </c:v>
                </c:pt>
              </c:strCache>
            </c:strRef>
          </c:cat>
          <c:val>
            <c:numRef>
              <c:f>'1c WIFR'!$F$21:$F$30</c:f>
              <c:numCache>
                <c:formatCode>_(* #,##0.0_);_(* \(#,##0.0\);_(* "-"??_);_(@_)</c:formatCode>
                <c:ptCount val="10"/>
                <c:pt idx="0">
                  <c:v>1.44</c:v>
                </c:pt>
                <c:pt idx="1">
                  <c:v>0.9</c:v>
                </c:pt>
                <c:pt idx="2">
                  <c:v>4.3</c:v>
                </c:pt>
                <c:pt idx="3">
                  <c:v>2.2999999999999998</c:v>
                </c:pt>
                <c:pt idx="4">
                  <c:v>12.5</c:v>
                </c:pt>
                <c:pt idx="5">
                  <c:v>10.1</c:v>
                </c:pt>
                <c:pt idx="6">
                  <c:v>12.9</c:v>
                </c:pt>
                <c:pt idx="7">
                  <c:v>9.6999999999999993</c:v>
                </c:pt>
                <c:pt idx="8">
                  <c:v>18.100000000000001</c:v>
                </c:pt>
                <c:pt idx="9">
                  <c:v>9.1</c:v>
                </c:pt>
              </c:numCache>
            </c:numRef>
          </c:val>
          <c:extLst>
            <c:ext xmlns:c16="http://schemas.microsoft.com/office/drawing/2014/chart" uri="{C3380CC4-5D6E-409C-BE32-E72D297353CC}">
              <c16:uniqueId val="{00000002-3250-41BC-A9B6-6FC12C8F294A}"/>
            </c:ext>
          </c:extLst>
        </c:ser>
        <c:ser>
          <c:idx val="7"/>
          <c:order val="7"/>
          <c:tx>
            <c:strRef>
              <c:f>'1c WIFR'!$J$20</c:f>
              <c:strCache>
                <c:ptCount val="1"/>
                <c:pt idx="0">
                  <c:v> G17 Full M6 New Algo </c:v>
                </c:pt>
              </c:strCache>
            </c:strRef>
          </c:tx>
          <c:spPr>
            <a:solidFill>
              <a:srgbClr val="C00000"/>
            </a:solidFill>
            <a:ln>
              <a:noFill/>
            </a:ln>
            <a:effectLst/>
          </c:spPr>
          <c:invertIfNegative val="0"/>
          <c:cat>
            <c:strRef>
              <c:f>'1c WIFR'!$B$21:$B$30</c:f>
              <c:strCache>
                <c:ptCount val="10"/>
                <c:pt idx="0">
                  <c:v> 0.64 (EW) </c:v>
                </c:pt>
                <c:pt idx="1">
                  <c:v> 0.64 (NS) </c:v>
                </c:pt>
                <c:pt idx="2">
                  <c:v> 0.86 (EW) </c:v>
                </c:pt>
                <c:pt idx="3">
                  <c:v> 0.86 (NS) </c:v>
                </c:pt>
                <c:pt idx="4">
                  <c:v> 2.25 (EW) </c:v>
                </c:pt>
                <c:pt idx="5">
                  <c:v> 2.25 (NS) </c:v>
                </c:pt>
                <c:pt idx="6">
                  <c:v> 3.9 (EW) </c:v>
                </c:pt>
                <c:pt idx="7">
                  <c:v> 3.9 (NS) </c:v>
                </c:pt>
                <c:pt idx="8">
                  <c:v> 10.35 (EW) </c:v>
                </c:pt>
                <c:pt idx="9">
                  <c:v> 10.35 (NS) </c:v>
                </c:pt>
              </c:strCache>
            </c:strRef>
          </c:cat>
          <c:val>
            <c:numRef>
              <c:f>'1c WIFR'!$J$21:$J$30</c:f>
              <c:numCache>
                <c:formatCode>_(* #,##0.0_);_(* \(#,##0.0\);_(* "-"??_);_(@_)</c:formatCode>
                <c:ptCount val="10"/>
                <c:pt idx="0">
                  <c:v>0.1</c:v>
                </c:pt>
                <c:pt idx="1">
                  <c:v>0.2</c:v>
                </c:pt>
                <c:pt idx="2">
                  <c:v>0.1</c:v>
                </c:pt>
                <c:pt idx="3">
                  <c:v>0.1</c:v>
                </c:pt>
                <c:pt idx="4">
                  <c:v>0.8</c:v>
                </c:pt>
                <c:pt idx="5">
                  <c:v>0.7</c:v>
                </c:pt>
                <c:pt idx="6">
                  <c:v>1.6</c:v>
                </c:pt>
                <c:pt idx="7">
                  <c:v>1.7</c:v>
                </c:pt>
                <c:pt idx="8">
                  <c:v>0.6</c:v>
                </c:pt>
                <c:pt idx="9">
                  <c:v>2.5</c:v>
                </c:pt>
              </c:numCache>
            </c:numRef>
          </c:val>
          <c:extLst>
            <c:ext xmlns:c16="http://schemas.microsoft.com/office/drawing/2014/chart" uri="{C3380CC4-5D6E-409C-BE32-E72D297353CC}">
              <c16:uniqueId val="{00000003-3250-41BC-A9B6-6FC12C8F294A}"/>
            </c:ext>
          </c:extLst>
        </c:ser>
        <c:ser>
          <c:idx val="8"/>
          <c:order val="8"/>
          <c:tx>
            <c:strRef>
              <c:f>'1c WIFR'!$K$20</c:f>
              <c:strCache>
                <c:ptCount val="1"/>
                <c:pt idx="0">
                  <c:v> G18 Prov </c:v>
                </c:pt>
              </c:strCache>
            </c:strRef>
          </c:tx>
          <c:spPr>
            <a:solidFill>
              <a:srgbClr val="0070C0"/>
            </a:solidFill>
            <a:ln>
              <a:noFill/>
            </a:ln>
            <a:effectLst/>
          </c:spPr>
          <c:invertIfNegative val="0"/>
          <c:cat>
            <c:strRef>
              <c:f>'1c WIFR'!$B$21:$B$30</c:f>
              <c:strCache>
                <c:ptCount val="10"/>
                <c:pt idx="0">
                  <c:v> 0.64 (EW) </c:v>
                </c:pt>
                <c:pt idx="1">
                  <c:v> 0.64 (NS) </c:v>
                </c:pt>
                <c:pt idx="2">
                  <c:v> 0.86 (EW) </c:v>
                </c:pt>
                <c:pt idx="3">
                  <c:v> 0.86 (NS) </c:v>
                </c:pt>
                <c:pt idx="4">
                  <c:v> 2.25 (EW) </c:v>
                </c:pt>
                <c:pt idx="5">
                  <c:v> 2.25 (NS) </c:v>
                </c:pt>
                <c:pt idx="6">
                  <c:v> 3.9 (EW) </c:v>
                </c:pt>
                <c:pt idx="7">
                  <c:v> 3.9 (NS) </c:v>
                </c:pt>
                <c:pt idx="8">
                  <c:v> 10.35 (EW) </c:v>
                </c:pt>
                <c:pt idx="9">
                  <c:v> 10.35 (NS) </c:v>
                </c:pt>
              </c:strCache>
            </c:strRef>
          </c:cat>
          <c:val>
            <c:numRef>
              <c:f>'1c WIFR'!$K$21:$K$30</c:f>
              <c:numCache>
                <c:formatCode>_(* #,##0.0_);_(* \(#,##0.0\);_(* "-"??_);_(@_)</c:formatCode>
                <c:ptCount val="10"/>
                <c:pt idx="0">
                  <c:v>1.5</c:v>
                </c:pt>
                <c:pt idx="1">
                  <c:v>1.1000000000000001</c:v>
                </c:pt>
                <c:pt idx="2">
                  <c:v>1.6</c:v>
                </c:pt>
                <c:pt idx="3">
                  <c:v>1.3</c:v>
                </c:pt>
                <c:pt idx="4">
                  <c:v>3.6</c:v>
                </c:pt>
                <c:pt idx="5">
                  <c:v>1.7</c:v>
                </c:pt>
                <c:pt idx="6">
                  <c:v>7.2</c:v>
                </c:pt>
                <c:pt idx="7">
                  <c:v>7.7</c:v>
                </c:pt>
                <c:pt idx="8">
                  <c:v>3.1</c:v>
                </c:pt>
                <c:pt idx="9">
                  <c:v>4.4000000000000004</c:v>
                </c:pt>
              </c:numCache>
            </c:numRef>
          </c:val>
          <c:extLst>
            <c:ext xmlns:c16="http://schemas.microsoft.com/office/drawing/2014/chart" uri="{C3380CC4-5D6E-409C-BE32-E72D297353CC}">
              <c16:uniqueId val="{00000004-3250-41BC-A9B6-6FC12C8F294A}"/>
            </c:ext>
          </c:extLst>
        </c:ser>
        <c:dLbls>
          <c:showLegendKey val="0"/>
          <c:showVal val="0"/>
          <c:showCatName val="0"/>
          <c:showSerName val="0"/>
          <c:showPercent val="0"/>
          <c:showBubbleSize val="0"/>
        </c:dLbls>
        <c:gapWidth val="219"/>
        <c:overlap val="-27"/>
        <c:axId val="1662593920"/>
        <c:axId val="1525636752"/>
        <c:extLst>
          <c:ext xmlns:c15="http://schemas.microsoft.com/office/drawing/2012/chart" uri="{02D57815-91ED-43cb-92C2-25804820EDAC}">
            <c15:filteredBarSeries>
              <c15:ser>
                <c:idx val="2"/>
                <c:order val="2"/>
                <c:tx>
                  <c:strRef>
                    <c:extLst>
                      <c:ext uri="{02D57815-91ED-43cb-92C2-25804820EDAC}">
                        <c15:formulaRef>
                          <c15:sqref>'1c WIFR'!$E$20</c15:sqref>
                        </c15:formulaRef>
                      </c:ext>
                    </c:extLst>
                    <c:strCache>
                      <c:ptCount val="1"/>
                      <c:pt idx="0">
                        <c:v> G16 Prov </c:v>
                      </c:pt>
                    </c:strCache>
                  </c:strRef>
                </c:tx>
                <c:spPr>
                  <a:solidFill>
                    <a:schemeClr val="accent3"/>
                  </a:solidFill>
                  <a:ln>
                    <a:noFill/>
                  </a:ln>
                  <a:effectLst/>
                </c:spPr>
                <c:invertIfNegative val="0"/>
                <c:cat>
                  <c:strRef>
                    <c:extLst>
                      <c:ext uri="{02D57815-91ED-43cb-92C2-25804820EDAC}">
                        <c15:formulaRef>
                          <c15:sqref>'1c WIFR'!$B$21:$B$30</c15:sqref>
                        </c15:formulaRef>
                      </c:ext>
                    </c:extLst>
                    <c:strCache>
                      <c:ptCount val="10"/>
                      <c:pt idx="0">
                        <c:v> 0.64 (EW) </c:v>
                      </c:pt>
                      <c:pt idx="1">
                        <c:v> 0.64 (NS) </c:v>
                      </c:pt>
                      <c:pt idx="2">
                        <c:v> 0.86 (EW) </c:v>
                      </c:pt>
                      <c:pt idx="3">
                        <c:v> 0.86 (NS) </c:v>
                      </c:pt>
                      <c:pt idx="4">
                        <c:v> 2.25 (EW) </c:v>
                      </c:pt>
                      <c:pt idx="5">
                        <c:v> 2.25 (NS) </c:v>
                      </c:pt>
                      <c:pt idx="6">
                        <c:v> 3.9 (EW) </c:v>
                      </c:pt>
                      <c:pt idx="7">
                        <c:v> 3.9 (NS) </c:v>
                      </c:pt>
                      <c:pt idx="8">
                        <c:v> 10.35 (EW) </c:v>
                      </c:pt>
                      <c:pt idx="9">
                        <c:v> 10.35 (NS) </c:v>
                      </c:pt>
                    </c:strCache>
                  </c:strRef>
                </c:cat>
                <c:val>
                  <c:numRef>
                    <c:extLst>
                      <c:ext uri="{02D57815-91ED-43cb-92C2-25804820EDAC}">
                        <c15:formulaRef>
                          <c15:sqref>'1c WIFR'!$E$21:$E$30</c15:sqref>
                        </c15:formulaRef>
                      </c:ext>
                    </c:extLst>
                    <c:numCache>
                      <c:formatCode>_(* #,##0.0_);_(* \(#,##0.0\);_(* "-"??_);_(@_)</c:formatCode>
                      <c:ptCount val="10"/>
                      <c:pt idx="0">
                        <c:v>3</c:v>
                      </c:pt>
                      <c:pt idx="1">
                        <c:v>1.5</c:v>
                      </c:pt>
                      <c:pt idx="2">
                        <c:v>3.6</c:v>
                      </c:pt>
                      <c:pt idx="3">
                        <c:v>10</c:v>
                      </c:pt>
                      <c:pt idx="4">
                        <c:v>50</c:v>
                      </c:pt>
                      <c:pt idx="5">
                        <c:v>17.2</c:v>
                      </c:pt>
                      <c:pt idx="6">
                        <c:v>68.900000000000006</c:v>
                      </c:pt>
                      <c:pt idx="7">
                        <c:v>36</c:v>
                      </c:pt>
                      <c:pt idx="8">
                        <c:v>11.2</c:v>
                      </c:pt>
                      <c:pt idx="9">
                        <c:v>35.700000000000003</c:v>
                      </c:pt>
                    </c:numCache>
                  </c:numRef>
                </c:val>
                <c:extLst>
                  <c:ext xmlns:c16="http://schemas.microsoft.com/office/drawing/2014/chart" uri="{C3380CC4-5D6E-409C-BE32-E72D297353CC}">
                    <c16:uniqueId val="{00000005-3250-41BC-A9B6-6FC12C8F294A}"/>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'1c WIFR'!$G$20</c15:sqref>
                        </c15:formulaRef>
                      </c:ext>
                    </c:extLst>
                    <c:strCache>
                      <c:ptCount val="1"/>
                      <c:pt idx="0">
                        <c:v> G17 Prov M3 </c:v>
                      </c:pt>
                    </c:strCache>
                  </c:strRef>
                </c:tx>
                <c:spPr>
                  <a:solidFill>
                    <a:schemeClr val="accent5"/>
                  </a:solidFill>
                  <a:ln>
                    <a:noFill/>
                  </a:ln>
                  <a:effectLst/>
                </c:spPr>
                <c:invertIfNegative val="0"/>
                <c:cat>
                  <c:strRef>
                    <c:extLst xmlns:c15="http://schemas.microsoft.com/office/drawing/2012/chart">
                      <c:ext xmlns:c15="http://schemas.microsoft.com/office/drawing/2012/chart" uri="{02D57815-91ED-43cb-92C2-25804820EDAC}">
                        <c15:formulaRef>
                          <c15:sqref>'1c WIFR'!$B$21:$B$30</c15:sqref>
                        </c15:formulaRef>
                      </c:ext>
                    </c:extLst>
                    <c:strCache>
                      <c:ptCount val="10"/>
                      <c:pt idx="0">
                        <c:v> 0.64 (EW) </c:v>
                      </c:pt>
                      <c:pt idx="1">
                        <c:v> 0.64 (NS) </c:v>
                      </c:pt>
                      <c:pt idx="2">
                        <c:v> 0.86 (EW) </c:v>
                      </c:pt>
                      <c:pt idx="3">
                        <c:v> 0.86 (NS) </c:v>
                      </c:pt>
                      <c:pt idx="4">
                        <c:v> 2.25 (EW) </c:v>
                      </c:pt>
                      <c:pt idx="5">
                        <c:v> 2.25 (NS) </c:v>
                      </c:pt>
                      <c:pt idx="6">
                        <c:v> 3.9 (EW) </c:v>
                      </c:pt>
                      <c:pt idx="7">
                        <c:v> 3.9 (NS) </c:v>
                      </c:pt>
                      <c:pt idx="8">
                        <c:v> 10.35 (EW) </c:v>
                      </c:pt>
                      <c:pt idx="9">
                        <c:v> 10.35 (NS) </c:v>
                      </c:pt>
                    </c:strCache>
                  </c:strRef>
                </c:cat>
                <c:val>
                  <c:numRef>
                    <c:extLst xmlns:c15="http://schemas.microsoft.com/office/drawing/2012/chart">
                      <c:ext xmlns:c15="http://schemas.microsoft.com/office/drawing/2012/chart" uri="{02D57815-91ED-43cb-92C2-25804820EDAC}">
                        <c15:formulaRef>
                          <c15:sqref>'1c WIFR'!$G$21:$G$30</c15:sqref>
                        </c15:formulaRef>
                      </c:ext>
                    </c:extLst>
                    <c:numCache>
                      <c:formatCode>_(* #,##0.0_);_(* \(#,##0.0\);_(* "-"??_);_(@_)</c:formatCode>
                      <c:ptCount val="10"/>
                      <c:pt idx="0">
                        <c:v>3.1</c:v>
                      </c:pt>
                      <c:pt idx="1">
                        <c:v>4.5</c:v>
                      </c:pt>
                      <c:pt idx="2">
                        <c:v>6.6</c:v>
                      </c:pt>
                      <c:pt idx="3">
                        <c:v>6.5</c:v>
                      </c:pt>
                      <c:pt idx="4">
                        <c:v>9.1999999999999993</c:v>
                      </c:pt>
                      <c:pt idx="5">
                        <c:v>7.3</c:v>
                      </c:pt>
                      <c:pt idx="6">
                        <c:v>41.4</c:v>
                      </c:pt>
                      <c:pt idx="7">
                        <c:v>12.7</c:v>
                      </c:pt>
                      <c:pt idx="8">
                        <c:v>18.8</c:v>
                      </c:pt>
                      <c:pt idx="9">
                        <c:v>10.5</c:v>
                      </c:pt>
                    </c:numCache>
                  </c:numRef>
                </c:val>
                <c:extLst xmlns:c15="http://schemas.microsoft.com/office/drawing/2012/chart">
                  <c:ext xmlns:c16="http://schemas.microsoft.com/office/drawing/2014/chart" uri="{C3380CC4-5D6E-409C-BE32-E72D297353CC}">
                    <c16:uniqueId val="{00000006-3250-41BC-A9B6-6FC12C8F294A}"/>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'1c WIFR'!$H$20</c15:sqref>
                        </c15:formulaRef>
                      </c:ext>
                    </c:extLst>
                    <c:strCache>
                      <c:ptCount val="1"/>
                      <c:pt idx="0">
                        <c:v> G17 Prov M4 </c:v>
                      </c:pt>
                    </c:strCache>
                  </c:strRef>
                </c:tx>
                <c:spPr>
                  <a:solidFill>
                    <a:schemeClr val="accent6"/>
                  </a:solidFill>
                  <a:ln>
                    <a:noFill/>
                  </a:ln>
                  <a:effectLst/>
                </c:spPr>
                <c:invertIfNegative val="0"/>
                <c:cat>
                  <c:strRef>
                    <c:extLst xmlns:c15="http://schemas.microsoft.com/office/drawing/2012/chart">
                      <c:ext xmlns:c15="http://schemas.microsoft.com/office/drawing/2012/chart" uri="{02D57815-91ED-43cb-92C2-25804820EDAC}">
                        <c15:formulaRef>
                          <c15:sqref>'1c WIFR'!$B$21:$B$30</c15:sqref>
                        </c15:formulaRef>
                      </c:ext>
                    </c:extLst>
                    <c:strCache>
                      <c:ptCount val="10"/>
                      <c:pt idx="0">
                        <c:v> 0.64 (EW) </c:v>
                      </c:pt>
                      <c:pt idx="1">
                        <c:v> 0.64 (NS) </c:v>
                      </c:pt>
                      <c:pt idx="2">
                        <c:v> 0.86 (EW) </c:v>
                      </c:pt>
                      <c:pt idx="3">
                        <c:v> 0.86 (NS) </c:v>
                      </c:pt>
                      <c:pt idx="4">
                        <c:v> 2.25 (EW) </c:v>
                      </c:pt>
                      <c:pt idx="5">
                        <c:v> 2.25 (NS) </c:v>
                      </c:pt>
                      <c:pt idx="6">
                        <c:v> 3.9 (EW) </c:v>
                      </c:pt>
                      <c:pt idx="7">
                        <c:v> 3.9 (NS) </c:v>
                      </c:pt>
                      <c:pt idx="8">
                        <c:v> 10.35 (EW) </c:v>
                      </c:pt>
                      <c:pt idx="9">
                        <c:v> 10.35 (NS) </c:v>
                      </c:pt>
                    </c:strCache>
                  </c:strRef>
                </c:cat>
                <c:val>
                  <c:numRef>
                    <c:extLst xmlns:c15="http://schemas.microsoft.com/office/drawing/2012/chart">
                      <c:ext xmlns:c15="http://schemas.microsoft.com/office/drawing/2012/chart" uri="{02D57815-91ED-43cb-92C2-25804820EDAC}">
                        <c15:formulaRef>
                          <c15:sqref>'1c WIFR'!$H$21:$H$30</c15:sqref>
                        </c15:formulaRef>
                      </c:ext>
                    </c:extLst>
                    <c:numCache>
                      <c:formatCode>_(* #,##0.0_);_(* \(#,##0.0\);_(* "-"??_);_(@_)</c:formatCode>
                      <c:ptCount val="10"/>
                      <c:pt idx="0">
                        <c:v>4.3</c:v>
                      </c:pt>
                      <c:pt idx="1">
                        <c:v>4.7</c:v>
                      </c:pt>
                      <c:pt idx="2">
                        <c:v>7.4</c:v>
                      </c:pt>
                      <c:pt idx="3">
                        <c:v>6.6</c:v>
                      </c:pt>
                      <c:pt idx="4">
                        <c:v>10.4</c:v>
                      </c:pt>
                      <c:pt idx="5">
                        <c:v>7.9</c:v>
                      </c:pt>
                      <c:pt idx="6">
                        <c:v>41</c:v>
                      </c:pt>
                      <c:pt idx="7">
                        <c:v>16.3</c:v>
                      </c:pt>
                      <c:pt idx="8">
                        <c:v>21.4</c:v>
                      </c:pt>
                      <c:pt idx="9">
                        <c:v>13.6</c:v>
                      </c:pt>
                    </c:numCache>
                  </c:numRef>
                </c:val>
                <c:extLst xmlns:c15="http://schemas.microsoft.com/office/drawing/2012/chart">
                  <c:ext xmlns:c16="http://schemas.microsoft.com/office/drawing/2014/chart" uri="{C3380CC4-5D6E-409C-BE32-E72D297353CC}">
                    <c16:uniqueId val="{00000007-3250-41BC-A9B6-6FC12C8F294A}"/>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'1c WIFR'!$I$20</c15:sqref>
                        </c15:formulaRef>
                      </c:ext>
                    </c:extLst>
                    <c:strCache>
                      <c:ptCount val="1"/>
                      <c:pt idx="0">
                        <c:v> G17 Prov M6 </c:v>
                      </c:pt>
                    </c:strCache>
                  </c:strRef>
                </c:tx>
                <c:spPr>
                  <a:solidFill>
                    <a:schemeClr val="accent1">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'1c WIFR'!$B$21:$B$30</c15:sqref>
                        </c15:formulaRef>
                      </c:ext>
                    </c:extLst>
                    <c:strCache>
                      <c:ptCount val="10"/>
                      <c:pt idx="0">
                        <c:v> 0.64 (EW) </c:v>
                      </c:pt>
                      <c:pt idx="1">
                        <c:v> 0.64 (NS) </c:v>
                      </c:pt>
                      <c:pt idx="2">
                        <c:v> 0.86 (EW) </c:v>
                      </c:pt>
                      <c:pt idx="3">
                        <c:v> 0.86 (NS) </c:v>
                      </c:pt>
                      <c:pt idx="4">
                        <c:v> 2.25 (EW) </c:v>
                      </c:pt>
                      <c:pt idx="5">
                        <c:v> 2.25 (NS) </c:v>
                      </c:pt>
                      <c:pt idx="6">
                        <c:v> 3.9 (EW) </c:v>
                      </c:pt>
                      <c:pt idx="7">
                        <c:v> 3.9 (NS) </c:v>
                      </c:pt>
                      <c:pt idx="8">
                        <c:v> 10.35 (EW) </c:v>
                      </c:pt>
                      <c:pt idx="9">
                        <c:v> 10.35 (NS) </c:v>
                      </c:pt>
                    </c:strCache>
                  </c:strRef>
                </c:cat>
                <c:val>
                  <c:numRef>
                    <c:extLst xmlns:c15="http://schemas.microsoft.com/office/drawing/2012/chart">
                      <c:ext xmlns:c15="http://schemas.microsoft.com/office/drawing/2012/chart" uri="{02D57815-91ED-43cb-92C2-25804820EDAC}">
                        <c15:formulaRef>
                          <c15:sqref>'1c WIFR'!$I$21:$I$30</c15:sqref>
                        </c15:formulaRef>
                      </c:ext>
                    </c:extLst>
                    <c:numCache>
                      <c:formatCode>_(* #,##0.0_);_(* \(#,##0.0\);_(* "-"??_);_(@_)</c:formatCode>
                      <c:ptCount val="10"/>
                      <c:pt idx="0">
                        <c:v>4</c:v>
                      </c:pt>
                      <c:pt idx="1">
                        <c:v>4.8</c:v>
                      </c:pt>
                      <c:pt idx="2">
                        <c:v>7.4</c:v>
                      </c:pt>
                      <c:pt idx="3">
                        <c:v>5</c:v>
                      </c:pt>
                      <c:pt idx="4">
                        <c:v>9.6999999999999993</c:v>
                      </c:pt>
                      <c:pt idx="5">
                        <c:v>5.7</c:v>
                      </c:pt>
                      <c:pt idx="6">
                        <c:v>38.9</c:v>
                      </c:pt>
                      <c:pt idx="7">
                        <c:v>13</c:v>
                      </c:pt>
                      <c:pt idx="8">
                        <c:v>20.399999999999999</c:v>
                      </c:pt>
                      <c:pt idx="9">
                        <c:v>11.7</c:v>
                      </c:pt>
                    </c:numCache>
                  </c:numRef>
                </c:val>
                <c:extLst xmlns:c15="http://schemas.microsoft.com/office/drawing/2012/chart">
                  <c:ext xmlns:c16="http://schemas.microsoft.com/office/drawing/2014/chart" uri="{C3380CC4-5D6E-409C-BE32-E72D297353CC}">
                    <c16:uniqueId val="{00000008-3250-41BC-A9B6-6FC12C8F294A}"/>
                  </c:ext>
                </c:extLst>
              </c15:ser>
            </c15:filteredBarSeries>
          </c:ext>
        </c:extLst>
      </c:barChart>
      <c:catAx>
        <c:axId val="166259392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dirty="0"/>
                  <a:t>Channel and Direction</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25636752"/>
        <c:crosses val="autoZero"/>
        <c:auto val="1"/>
        <c:lblAlgn val="ctr"/>
        <c:lblOffset val="100"/>
        <c:noMultiLvlLbl val="0"/>
      </c:catAx>
      <c:valAx>
        <c:axId val="15256367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dirty="0"/>
                  <a:t>Error (µrad)</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625939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2-07-27T15:25:11.485" idx="14">
    <p:pos x="7287" y="976"/>
    <p:text>why is this right plot covering half of the top left plot? looks awkward, and causes the bottom left plot to not make sense since it is a difference between the two top left plots</p:text>
    <p:extLst>
      <p:ext uri="{C676402C-5697-4E1C-873F-D02D1690AC5C}">
        <p15:threadingInfo xmlns:p15="http://schemas.microsoft.com/office/powerpoint/2012/main" timeZoneBias="240"/>
      </p:ext>
    </p:extLst>
  </p:cm>
  <p:cm authorId="2" dt="2022-07-28T01:06:34.429" idx="16">
    <p:pos x="7287" y="1089"/>
    <p:text>The left images will be shown first, then the right image will "appear". I could show in two slides, but want to make a point that the barcode shows in time or channel difference images.</p:text>
    <p:extLst>
      <p:ext uri="{C676402C-5697-4E1C-873F-D02D1690AC5C}">
        <p15:threadingInfo xmlns:p15="http://schemas.microsoft.com/office/powerpoint/2012/main" timeZoneBias="240">
          <p15:parentCm authorId="1" idx="14"/>
        </p15:threadingInfo>
      </p:ext>
    </p:extLst>
  </p:cm>
</p:cmLst>
</file>

<file path=ppt/drawings/drawing1.xml><?xml version="1.0" encoding="utf-8"?>
<c:userShapes xmlns:c="http://schemas.openxmlformats.org/drawingml/2006/chart">
  <cdr:relSizeAnchor xmlns:cdr="http://schemas.openxmlformats.org/drawingml/2006/chartDrawing">
    <cdr:from>
      <cdr:x>0.08214</cdr:x>
      <cdr:y>0.36714</cdr:y>
    </cdr:from>
    <cdr:to>
      <cdr:x>0.98333</cdr:x>
      <cdr:y>0.36957</cdr:y>
    </cdr:to>
    <cdr:cxnSp macro="">
      <cdr:nvCxnSpPr>
        <cdr:cNvPr id="3" name="Straight Connector 2">
          <a:extLst xmlns:a="http://schemas.openxmlformats.org/drawingml/2006/main">
            <a:ext uri="{FF2B5EF4-FFF2-40B4-BE49-F238E27FC236}">
              <a16:creationId xmlns:a16="http://schemas.microsoft.com/office/drawing/2014/main" id="{8ACA78CA-A1C8-467F-BA47-B93088C56304}"/>
            </a:ext>
          </a:extLst>
        </cdr:cNvPr>
        <cdr:cNvCxnSpPr/>
      </cdr:nvCxnSpPr>
      <cdr:spPr>
        <a:xfrm xmlns:a="http://schemas.openxmlformats.org/drawingml/2006/main" flipV="1">
          <a:off x="657227" y="1436688"/>
          <a:ext cx="7210425" cy="9525"/>
        </a:xfrm>
        <a:prstGeom xmlns:a="http://schemas.openxmlformats.org/drawingml/2006/main" prst="line">
          <a:avLst/>
        </a:prstGeom>
        <a:ln xmlns:a="http://schemas.openxmlformats.org/drawingml/2006/main" w="28575">
          <a:solidFill>
            <a:srgbClr val="92D05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0.07867</cdr:x>
      <cdr:y>0.60573</cdr:y>
    </cdr:from>
    <cdr:to>
      <cdr:x>0.97986</cdr:x>
      <cdr:y>0.60817</cdr:y>
    </cdr:to>
    <cdr:cxnSp macro="">
      <cdr:nvCxnSpPr>
        <cdr:cNvPr id="5" name="Straight Connector 4">
          <a:extLst xmlns:a="http://schemas.openxmlformats.org/drawingml/2006/main">
            <a:ext uri="{FF2B5EF4-FFF2-40B4-BE49-F238E27FC236}">
              <a16:creationId xmlns:a16="http://schemas.microsoft.com/office/drawing/2014/main" id="{0DE3A058-8709-48BC-A699-1ADD938BEED4}"/>
            </a:ext>
          </a:extLst>
        </cdr:cNvPr>
        <cdr:cNvCxnSpPr/>
      </cdr:nvCxnSpPr>
      <cdr:spPr>
        <a:xfrm xmlns:a="http://schemas.openxmlformats.org/drawingml/2006/main" flipV="1">
          <a:off x="719571" y="2650353"/>
          <a:ext cx="8243072" cy="10677"/>
        </a:xfrm>
        <a:prstGeom xmlns:a="http://schemas.openxmlformats.org/drawingml/2006/main" prst="line">
          <a:avLst/>
        </a:prstGeom>
        <a:ln xmlns:a="http://schemas.openxmlformats.org/drawingml/2006/main" w="28575">
          <a:solidFill>
            <a:srgbClr val="92D05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0.09614</cdr:x>
      <cdr:y>0.14125</cdr:y>
    </cdr:from>
    <cdr:to>
      <cdr:x>0.99094</cdr:x>
      <cdr:y>0.14375</cdr:y>
    </cdr:to>
    <cdr:cxnSp macro="">
      <cdr:nvCxnSpPr>
        <cdr:cNvPr id="2" name="Straight Connector 1">
          <a:extLst xmlns:a="http://schemas.openxmlformats.org/drawingml/2006/main">
            <a:ext uri="{FF2B5EF4-FFF2-40B4-BE49-F238E27FC236}">
              <a16:creationId xmlns:a16="http://schemas.microsoft.com/office/drawing/2014/main" id="{8E6CA4F5-3A11-4C6C-8C57-DD53176889D3}"/>
            </a:ext>
          </a:extLst>
        </cdr:cNvPr>
        <cdr:cNvCxnSpPr/>
      </cdr:nvCxnSpPr>
      <cdr:spPr>
        <a:xfrm xmlns:a="http://schemas.openxmlformats.org/drawingml/2006/main" flipV="1">
          <a:off x="774700" y="536575"/>
          <a:ext cx="7210425" cy="9525"/>
        </a:xfrm>
        <a:prstGeom xmlns:a="http://schemas.openxmlformats.org/drawingml/2006/main" prst="line">
          <a:avLst/>
        </a:prstGeom>
        <a:ln xmlns:a="http://schemas.openxmlformats.org/drawingml/2006/main" w="28575">
          <a:solidFill>
            <a:srgbClr val="92D05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0.08905</cdr:x>
      <cdr:y>0.814</cdr:y>
    </cdr:from>
    <cdr:to>
      <cdr:x>0.98385</cdr:x>
      <cdr:y>0.81651</cdr:y>
    </cdr:to>
    <cdr:cxnSp macro="">
      <cdr:nvCxnSpPr>
        <cdr:cNvPr id="3" name="Straight Connector 2">
          <a:extLst xmlns:a="http://schemas.openxmlformats.org/drawingml/2006/main">
            <a:ext uri="{FF2B5EF4-FFF2-40B4-BE49-F238E27FC236}">
              <a16:creationId xmlns:a16="http://schemas.microsoft.com/office/drawing/2014/main" id="{8E6CA4F5-3A11-4C6C-8C57-DD53176889D3}"/>
            </a:ext>
          </a:extLst>
        </cdr:cNvPr>
        <cdr:cNvCxnSpPr/>
      </cdr:nvCxnSpPr>
      <cdr:spPr>
        <a:xfrm xmlns:a="http://schemas.openxmlformats.org/drawingml/2006/main" flipV="1">
          <a:off x="714185" y="3043192"/>
          <a:ext cx="7176341" cy="9384"/>
        </a:xfrm>
        <a:prstGeom xmlns:a="http://schemas.openxmlformats.org/drawingml/2006/main" prst="line">
          <a:avLst/>
        </a:prstGeom>
        <a:ln xmlns:a="http://schemas.openxmlformats.org/drawingml/2006/main" w="28575">
          <a:solidFill>
            <a:srgbClr val="92D05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6BF855-2B8E-4846-AF7E-EAC7D649CB04}" type="datetimeFigureOut">
              <a:rPr lang="en-US" smtClean="0"/>
              <a:t>7/28/2022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088DD6-89D6-42F8-9832-B6F1F11B4613}" type="slidenum">
              <a:rPr lang="en-US" smtClean="0"/>
              <a:t>‹#›</a:t>
            </a:fld>
            <a:endParaRPr lang="en-US" dirty="0"/>
          </a:p>
        </p:txBody>
      </p:sp>
    </p:spTree>
    <p:extLst>
      <p:ext uri="{BB962C8B-B14F-4D97-AF65-F5344CB8AC3E}">
        <p14:creationId xmlns:p14="http://schemas.microsoft.com/office/powerpoint/2010/main" val="289285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sz="1200" b="0" i="0" kern="1200" dirty="0">
                <a:solidFill>
                  <a:schemeClr val="tx1"/>
                </a:solidFill>
                <a:effectLst/>
                <a:latin typeface="+mn-lt"/>
                <a:ea typeface="+mn-ea"/>
                <a:cs typeface="+mn-cs"/>
              </a:rPr>
              <a:t>Clipped moon at several images.</a:t>
            </a:r>
          </a:p>
          <a:p>
            <a:pPr marL="228600" indent="-228600">
              <a:buFont typeface="+mj-lt"/>
              <a:buAutoNum type="arabicPeriod"/>
            </a:pPr>
            <a:r>
              <a:rPr lang="en-US" sz="1200" b="0" i="0" kern="1200" dirty="0">
                <a:solidFill>
                  <a:schemeClr val="tx1"/>
                </a:solidFill>
                <a:effectLst/>
                <a:latin typeface="+mn-lt"/>
                <a:ea typeface="+mn-ea"/>
                <a:cs typeface="+mn-cs"/>
              </a:rPr>
              <a:t>Vertical invalid lines at some images.</a:t>
            </a:r>
          </a:p>
          <a:p>
            <a:pPr marL="228600" indent="-228600">
              <a:buFont typeface="+mj-lt"/>
              <a:buAutoNum type="arabicPeriod"/>
            </a:pPr>
            <a:r>
              <a:rPr lang="en-US" sz="1200" b="0" i="0" kern="1200" dirty="0">
                <a:solidFill>
                  <a:schemeClr val="tx1"/>
                </a:solidFill>
                <a:effectLst/>
                <a:latin typeface="+mn-lt"/>
                <a:ea typeface="+mn-ea"/>
                <a:cs typeface="+mn-cs"/>
              </a:rPr>
              <a:t>Several missing INST-CAL-LUN files.</a:t>
            </a:r>
            <a:endParaRPr lang="en-US" dirty="0"/>
          </a:p>
        </p:txBody>
      </p:sp>
      <p:sp>
        <p:nvSpPr>
          <p:cNvPr id="4" name="Slide Number Placeholder 3"/>
          <p:cNvSpPr>
            <a:spLocks noGrp="1"/>
          </p:cNvSpPr>
          <p:nvPr>
            <p:ph type="sldNum" sz="quarter" idx="5"/>
          </p:nvPr>
        </p:nvSpPr>
        <p:spPr/>
        <p:txBody>
          <a:bodyPr/>
          <a:lstStyle/>
          <a:p>
            <a:fld id="{CA088DD6-89D6-42F8-9832-B6F1F11B4613}" type="slidenum">
              <a:rPr lang="en-US" smtClean="0"/>
              <a:t>6</a:t>
            </a:fld>
            <a:endParaRPr lang="en-US" dirty="0"/>
          </a:p>
        </p:txBody>
      </p:sp>
    </p:spTree>
    <p:extLst>
      <p:ext uri="{BB962C8B-B14F-4D97-AF65-F5344CB8AC3E}">
        <p14:creationId xmlns:p14="http://schemas.microsoft.com/office/powerpoint/2010/main" val="20060038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A088DD6-89D6-42F8-9832-B6F1F11B4613}" type="slidenum">
              <a:rPr lang="en-US" smtClean="0"/>
              <a:t>7</a:t>
            </a:fld>
            <a:endParaRPr lang="en-US" dirty="0"/>
          </a:p>
        </p:txBody>
      </p:sp>
    </p:spTree>
    <p:extLst>
      <p:ext uri="{BB962C8B-B14F-4D97-AF65-F5344CB8AC3E}">
        <p14:creationId xmlns:p14="http://schemas.microsoft.com/office/powerpoint/2010/main" val="3133351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sz="1200" b="0" i="0" kern="1200" dirty="0">
                <a:solidFill>
                  <a:schemeClr val="tx1"/>
                </a:solidFill>
                <a:effectLst/>
                <a:latin typeface="+mn-lt"/>
                <a:ea typeface="+mn-ea"/>
                <a:cs typeface="+mn-cs"/>
              </a:rPr>
              <a:t>6/28 3:00 - 9:00 UTC. Co-registration correction outage for IR channels has led to the EW navigation errors up to 15 µrad and NS navigation error up to 68 µrad. The reason for this major INR anomaly are wrong emissivity LUT, which prevented IR star observations from 6/27 21:00 to 6/29 9:00 UTC.</a:t>
            </a:r>
          </a:p>
          <a:p>
            <a:pPr marL="228600" indent="-228600">
              <a:buFont typeface="+mj-lt"/>
              <a:buAutoNum type="arabicPeriod"/>
            </a:pPr>
            <a:endParaRPr lang="en-US" sz="1200" b="0" i="0" kern="1200" dirty="0">
              <a:solidFill>
                <a:schemeClr val="tx1"/>
              </a:solidFill>
              <a:effectLst/>
              <a:latin typeface="+mn-lt"/>
              <a:ea typeface="+mn-ea"/>
              <a:cs typeface="+mn-cs"/>
            </a:endParaRPr>
          </a:p>
          <a:p>
            <a:pPr marL="228600" indent="-228600">
              <a:buFont typeface="+mj-lt"/>
              <a:buAutoNum type="arabicPeriod"/>
            </a:pPr>
            <a:r>
              <a:rPr lang="en-US" sz="1200" b="0" i="0" kern="1200" dirty="0">
                <a:solidFill>
                  <a:schemeClr val="tx1"/>
                </a:solidFill>
                <a:effectLst/>
                <a:latin typeface="+mn-lt"/>
                <a:ea typeface="+mn-ea"/>
                <a:cs typeface="+mn-cs"/>
              </a:rPr>
              <a:t>6/29 18:30 - 20:30 UTC. GMAG Magnetometer calibration maneuver was conducted between 18:30 and 23:30 UTC. The ABI was parked at 18:30 UTC the timeline 19 was started at 22:17 UTC. The first FD image after is 22:20 UTC with elevated residuals for all bands. The FD images starting from 22:30 UTC fell back to normal ranges. The results were presented at the 07/08/2022 CWG meeting.</a:t>
            </a:r>
          </a:p>
          <a:p>
            <a:pPr marL="228600" indent="-228600">
              <a:buFont typeface="+mj-lt"/>
              <a:buAutoNum type="arabicPeriod"/>
            </a:pPr>
            <a:endParaRPr lang="en-US" sz="1200" b="0" i="0" kern="1200" dirty="0">
              <a:solidFill>
                <a:schemeClr val="tx1"/>
              </a:solidFill>
              <a:effectLst/>
              <a:latin typeface="+mn-lt"/>
              <a:ea typeface="+mn-ea"/>
              <a:cs typeface="+mn-cs"/>
            </a:endParaRPr>
          </a:p>
          <a:p>
            <a:pPr marL="228600" indent="-228600">
              <a:buFont typeface="+mj-lt"/>
              <a:buAutoNum type="arabicPeriod"/>
            </a:pPr>
            <a:r>
              <a:rPr lang="en-US" sz="1200" b="0" i="0" kern="1200" dirty="0">
                <a:solidFill>
                  <a:schemeClr val="tx1"/>
                </a:solidFill>
                <a:effectLst/>
                <a:latin typeface="+mn-lt"/>
                <a:ea typeface="+mn-ea"/>
                <a:cs typeface="+mn-cs"/>
              </a:rPr>
              <a:t>GMAG Magnetometer calibration maneuver was conducted between 18:30 and 23:30 UTC. The ABI was parked at 18:30 UTC the timeline 19 was started at 22:12 UTC. The first FD image after is 22:20 UTC with elevated residuals for all bands. The FD images starting from 22:30 UTC fell back to normal ranges. The results were presented at the 7/15/22 CWG meeting.</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All three events are described in CWG CEL on the web.</a:t>
            </a:r>
          </a:p>
        </p:txBody>
      </p:sp>
      <p:sp>
        <p:nvSpPr>
          <p:cNvPr id="4" name="Slide Number Placeholder 3"/>
          <p:cNvSpPr>
            <a:spLocks noGrp="1"/>
          </p:cNvSpPr>
          <p:nvPr>
            <p:ph type="sldNum" sz="quarter" idx="5"/>
          </p:nvPr>
        </p:nvSpPr>
        <p:spPr/>
        <p:txBody>
          <a:bodyPr/>
          <a:lstStyle/>
          <a:p>
            <a:fld id="{CA088DD6-89D6-42F8-9832-B6F1F11B4613}" type="slidenum">
              <a:rPr lang="en-US" smtClean="0"/>
              <a:t>29</a:t>
            </a:fld>
            <a:endParaRPr lang="en-US" dirty="0"/>
          </a:p>
        </p:txBody>
      </p:sp>
    </p:spTree>
    <p:extLst>
      <p:ext uri="{BB962C8B-B14F-4D97-AF65-F5344CB8AC3E}">
        <p14:creationId xmlns:p14="http://schemas.microsoft.com/office/powerpoint/2010/main" val="35380522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https://cimss.ssec.wisc.edu/satellite-blog/images/2022/07/loop_16paneltimediff_2022196_GOES18R_CONUS_M6_B12345678910111213141516_0016PANELS_timediff.mp4</a:t>
            </a:r>
          </a:p>
        </p:txBody>
      </p:sp>
      <p:sp>
        <p:nvSpPr>
          <p:cNvPr id="4" name="Slide Number Placeholder 3"/>
          <p:cNvSpPr>
            <a:spLocks noGrp="1"/>
          </p:cNvSpPr>
          <p:nvPr>
            <p:ph type="sldNum" sz="quarter" idx="5"/>
          </p:nvPr>
        </p:nvSpPr>
        <p:spPr/>
        <p:txBody>
          <a:bodyPr/>
          <a:lstStyle/>
          <a:p>
            <a:fld id="{CA088DD6-89D6-42F8-9832-B6F1F11B4613}" type="slidenum">
              <a:rPr lang="en-US" smtClean="0"/>
              <a:t>41</a:t>
            </a:fld>
            <a:endParaRPr lang="en-US" dirty="0"/>
          </a:p>
        </p:txBody>
      </p:sp>
    </p:spTree>
    <p:extLst>
      <p:ext uri="{BB962C8B-B14F-4D97-AF65-F5344CB8AC3E}">
        <p14:creationId xmlns:p14="http://schemas.microsoft.com/office/powerpoint/2010/main" val="26600067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p:cNvGrpSpPr/>
        <p:nvPr/>
      </p:nvGrpSpPr>
      <p:grpSpPr>
        <a:xfrm>
          <a:off x="0" y="0"/>
          <a:ext cx="0" cy="0"/>
          <a:chOff x="0" y="0"/>
          <a:chExt cx="0" cy="0"/>
        </a:xfrm>
      </p:grpSpPr>
      <p:sp>
        <p:nvSpPr>
          <p:cNvPr id="45" name="Google Shape;45;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6" name="Google Shape;4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0" name="Google Shape;6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34DC4-A86D-4FD1-81D1-7A5EEA5A1FCD}"/>
              </a:ext>
            </a:extLst>
          </p:cNvPr>
          <p:cNvSpPr>
            <a:spLocks noGrp="1"/>
          </p:cNvSpPr>
          <p:nvPr>
            <p:ph type="ctrTitle"/>
          </p:nvPr>
        </p:nvSpPr>
        <p:spPr>
          <a:xfrm>
            <a:off x="1524000" y="1600199"/>
            <a:ext cx="9144000" cy="1828801"/>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D3BC973F-D29E-40E3-8174-23E81A123CDB}"/>
              </a:ext>
            </a:extLst>
          </p:cNvPr>
          <p:cNvSpPr>
            <a:spLocks noGrp="1"/>
          </p:cNvSpPr>
          <p:nvPr>
            <p:ph type="subTitle" idx="1"/>
          </p:nvPr>
        </p:nvSpPr>
        <p:spPr>
          <a:xfrm>
            <a:off x="1524000" y="3893574"/>
            <a:ext cx="9144000" cy="137651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0324758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2"/>
            <a:ext cx="10363200" cy="1362075"/>
          </a:xfrm>
        </p:spPr>
        <p:txBody>
          <a:bodyPr anchor="t"/>
          <a:lstStyle>
            <a:lvl1pPr algn="l">
              <a:defRPr sz="4267" b="1" cap="all"/>
            </a:lvl1pPr>
          </a:lstStyle>
          <a:p>
            <a:r>
              <a:rPr lang="en-US"/>
              <a:t>Click to edit Master title style</a:t>
            </a:r>
          </a:p>
        </p:txBody>
      </p:sp>
      <p:sp>
        <p:nvSpPr>
          <p:cNvPr id="3" name="Text Placeholder 2"/>
          <p:cNvSpPr>
            <a:spLocks noGrp="1"/>
          </p:cNvSpPr>
          <p:nvPr>
            <p:ph type="body" idx="1"/>
          </p:nvPr>
        </p:nvSpPr>
        <p:spPr>
          <a:xfrm>
            <a:off x="963085" y="2906715"/>
            <a:ext cx="10363200" cy="1500187"/>
          </a:xfrm>
        </p:spPr>
        <p:txBody>
          <a:bodyPr anchor="b"/>
          <a:lstStyle>
            <a:lvl1pPr marL="0" indent="0">
              <a:buNone/>
              <a:defRPr sz="2133">
                <a:solidFill>
                  <a:schemeClr val="tx1">
                    <a:tint val="75000"/>
                  </a:schemeClr>
                </a:solidFill>
              </a:defRPr>
            </a:lvl1pPr>
            <a:lvl2pPr marL="487670" indent="0">
              <a:buNone/>
              <a:defRPr sz="1920">
                <a:solidFill>
                  <a:schemeClr val="tx1">
                    <a:tint val="75000"/>
                  </a:schemeClr>
                </a:solidFill>
              </a:defRPr>
            </a:lvl2pPr>
            <a:lvl3pPr marL="975340" indent="0">
              <a:buNone/>
              <a:defRPr sz="1707">
                <a:solidFill>
                  <a:schemeClr val="tx1">
                    <a:tint val="75000"/>
                  </a:schemeClr>
                </a:solidFill>
              </a:defRPr>
            </a:lvl3pPr>
            <a:lvl4pPr marL="1463011" indent="0">
              <a:buNone/>
              <a:defRPr sz="1493">
                <a:solidFill>
                  <a:schemeClr val="tx1">
                    <a:tint val="75000"/>
                  </a:schemeClr>
                </a:solidFill>
              </a:defRPr>
            </a:lvl4pPr>
            <a:lvl5pPr marL="1950681" indent="0">
              <a:buNone/>
              <a:defRPr sz="1493">
                <a:solidFill>
                  <a:schemeClr val="tx1">
                    <a:tint val="75000"/>
                  </a:schemeClr>
                </a:solidFill>
              </a:defRPr>
            </a:lvl5pPr>
            <a:lvl6pPr marL="2438352" indent="0">
              <a:buNone/>
              <a:defRPr sz="1493">
                <a:solidFill>
                  <a:schemeClr val="tx1">
                    <a:tint val="75000"/>
                  </a:schemeClr>
                </a:solidFill>
              </a:defRPr>
            </a:lvl6pPr>
            <a:lvl7pPr marL="2926021" indent="0">
              <a:buNone/>
              <a:defRPr sz="1493">
                <a:solidFill>
                  <a:schemeClr val="tx1">
                    <a:tint val="75000"/>
                  </a:schemeClr>
                </a:solidFill>
              </a:defRPr>
            </a:lvl7pPr>
            <a:lvl8pPr marL="3413693" indent="0">
              <a:buNone/>
              <a:defRPr sz="1493">
                <a:solidFill>
                  <a:schemeClr val="tx1">
                    <a:tint val="75000"/>
                  </a:schemeClr>
                </a:solidFill>
              </a:defRPr>
            </a:lvl8pPr>
            <a:lvl9pPr marL="3901362" indent="0">
              <a:buNone/>
              <a:defRPr sz="1493">
                <a:solidFill>
                  <a:schemeClr val="tx1">
                    <a:tint val="75000"/>
                  </a:schemeClr>
                </a:solidFill>
              </a:defRPr>
            </a:lvl9pPr>
          </a:lstStyle>
          <a:p>
            <a:pPr lvl="0"/>
            <a:r>
              <a:rPr lang="en-US"/>
              <a:t>Click to edit Master text styles</a:t>
            </a:r>
          </a:p>
        </p:txBody>
      </p:sp>
      <p:sp>
        <p:nvSpPr>
          <p:cNvPr id="13" name="Date Placeholder 3">
            <a:extLst>
              <a:ext uri="{FF2B5EF4-FFF2-40B4-BE49-F238E27FC236}">
                <a16:creationId xmlns:a16="http://schemas.microsoft.com/office/drawing/2014/main" id="{9B93E28A-C65F-4BBE-B823-5FB5FA8B7393}"/>
              </a:ext>
            </a:extLst>
          </p:cNvPr>
          <p:cNvSpPr>
            <a:spLocks noGrp="1"/>
          </p:cNvSpPr>
          <p:nvPr>
            <p:ph type="dt" sz="half" idx="2"/>
          </p:nvPr>
        </p:nvSpPr>
        <p:spPr>
          <a:xfrm>
            <a:off x="621890" y="6409346"/>
            <a:ext cx="2278626" cy="333285"/>
          </a:xfrm>
          <a:prstGeom prst="rect">
            <a:avLst/>
          </a:prstGeom>
        </p:spPr>
        <p:txBody>
          <a:bodyPr vert="horz" lIns="91440" tIns="45720" rIns="91440" bIns="45720" rtlCol="0" anchor="ctr"/>
          <a:lstStyle>
            <a:lvl1pPr algn="l">
              <a:defRPr sz="1200">
                <a:solidFill>
                  <a:schemeClr val="tx1">
                    <a:tint val="75000"/>
                  </a:schemeClr>
                </a:solidFill>
                <a:latin typeface="Times New Roman" panose="02020603050405020304" pitchFamily="18" charset="0"/>
                <a:cs typeface="Times New Roman" panose="02020603050405020304" pitchFamily="18" charset="0"/>
              </a:defRPr>
            </a:lvl1pPr>
          </a:lstStyle>
          <a:p>
            <a:fld id="{CA3A4F34-8795-40E9-B80B-B9F7D68E6BEA}" type="datetime1">
              <a:rPr lang="en-US" smtClean="0"/>
              <a:t>7/28/2022</a:t>
            </a:fld>
            <a:endParaRPr lang="en-US" dirty="0"/>
          </a:p>
        </p:txBody>
      </p:sp>
      <p:sp>
        <p:nvSpPr>
          <p:cNvPr id="14" name="Footer Placeholder 4">
            <a:extLst>
              <a:ext uri="{FF2B5EF4-FFF2-40B4-BE49-F238E27FC236}">
                <a16:creationId xmlns:a16="http://schemas.microsoft.com/office/drawing/2014/main" id="{4D929CAB-1A28-4614-96FF-D114B3D83D15}"/>
              </a:ext>
            </a:extLst>
          </p:cNvPr>
          <p:cNvSpPr>
            <a:spLocks noGrp="1"/>
          </p:cNvSpPr>
          <p:nvPr>
            <p:ph type="ftr" sz="quarter" idx="3"/>
          </p:nvPr>
        </p:nvSpPr>
        <p:spPr>
          <a:xfrm>
            <a:off x="3365090" y="6409347"/>
            <a:ext cx="5461822" cy="333284"/>
          </a:xfrm>
          <a:prstGeom prst="rect">
            <a:avLst/>
          </a:prstGeom>
        </p:spPr>
        <p:txBody>
          <a:bodyPr vert="horz" lIns="91440" tIns="45720" rIns="91440" bIns="45720" rtlCol="0" anchor="ctr"/>
          <a:lstStyle>
            <a:lvl1pPr algn="ctr">
              <a:defRPr sz="1200">
                <a:solidFill>
                  <a:schemeClr val="tx1">
                    <a:tint val="75000"/>
                  </a:schemeClr>
                </a:solidFill>
                <a:latin typeface="Times New Roman" panose="02020603050405020304" pitchFamily="18" charset="0"/>
                <a:cs typeface="Times New Roman" panose="02020603050405020304" pitchFamily="18" charset="0"/>
              </a:defRPr>
            </a:lvl1pPr>
          </a:lstStyle>
          <a:p>
            <a:r>
              <a:rPr lang="en-US" dirty="0"/>
              <a:t>PS-PVR for Provisional Maturity of GOES-18 ABI L1b and CMI Products</a:t>
            </a:r>
          </a:p>
        </p:txBody>
      </p:sp>
      <p:sp>
        <p:nvSpPr>
          <p:cNvPr id="15" name="Slide Number Placeholder 5">
            <a:extLst>
              <a:ext uri="{FF2B5EF4-FFF2-40B4-BE49-F238E27FC236}">
                <a16:creationId xmlns:a16="http://schemas.microsoft.com/office/drawing/2014/main" id="{D38A5238-9186-4A76-861E-2654307F892A}"/>
              </a:ext>
            </a:extLst>
          </p:cNvPr>
          <p:cNvSpPr>
            <a:spLocks noGrp="1"/>
          </p:cNvSpPr>
          <p:nvPr>
            <p:ph type="sldNum" sz="quarter" idx="4"/>
          </p:nvPr>
        </p:nvSpPr>
        <p:spPr>
          <a:xfrm>
            <a:off x="9302097" y="6409347"/>
            <a:ext cx="2268013" cy="333284"/>
          </a:xfrm>
          <a:prstGeom prst="rect">
            <a:avLst/>
          </a:prstGeom>
        </p:spPr>
        <p:txBody>
          <a:bodyPr vert="horz" lIns="91440" tIns="45720" rIns="91440" bIns="45720" rtlCol="0" anchor="ctr"/>
          <a:lstStyle>
            <a:lvl1pPr algn="r">
              <a:defRPr sz="1200">
                <a:solidFill>
                  <a:schemeClr val="tx1">
                    <a:tint val="75000"/>
                  </a:schemeClr>
                </a:solidFill>
                <a:latin typeface="Times New Roman" panose="02020603050405020304" pitchFamily="18" charset="0"/>
                <a:cs typeface="Times New Roman" panose="02020603050405020304" pitchFamily="18" charset="0"/>
              </a:defRPr>
            </a:lvl1pPr>
          </a:lstStyle>
          <a:p>
            <a:fld id="{24AD0344-B142-42FF-A24F-67F68BAAC27D}" type="slidenum">
              <a:rPr lang="en-US" smtClean="0"/>
              <a:pPr/>
              <a:t>‹#›</a:t>
            </a:fld>
            <a:endParaRPr lang="en-US" dirty="0"/>
          </a:p>
        </p:txBody>
      </p:sp>
    </p:spTree>
    <p:extLst>
      <p:ext uri="{BB962C8B-B14F-4D97-AF65-F5344CB8AC3E}">
        <p14:creationId xmlns:p14="http://schemas.microsoft.com/office/powerpoint/2010/main" val="1018059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7A887-072C-44B6-86B9-1D859C3D7FAA}"/>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6DAFB5A-54D0-48C8-9B8E-D39A57946A1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88A08BCD-21FD-40F9-B42D-C50A6710C03D}"/>
              </a:ext>
            </a:extLst>
          </p:cNvPr>
          <p:cNvSpPr>
            <a:spLocks noGrp="1"/>
          </p:cNvSpPr>
          <p:nvPr>
            <p:ph type="dt" sz="half" idx="2"/>
          </p:nvPr>
        </p:nvSpPr>
        <p:spPr>
          <a:xfrm>
            <a:off x="621890" y="6409346"/>
            <a:ext cx="2278626" cy="333285"/>
          </a:xfrm>
          <a:prstGeom prst="rect">
            <a:avLst/>
          </a:prstGeom>
        </p:spPr>
        <p:txBody>
          <a:bodyPr vert="horz" lIns="91440" tIns="45720" rIns="91440" bIns="45720" rtlCol="0" anchor="ctr"/>
          <a:lstStyle>
            <a:lvl1pPr algn="l">
              <a:defRPr sz="1200">
                <a:solidFill>
                  <a:schemeClr val="tx1">
                    <a:tint val="75000"/>
                  </a:schemeClr>
                </a:solidFill>
                <a:latin typeface="Times New Roman" panose="02020603050405020304" pitchFamily="18" charset="0"/>
                <a:cs typeface="Times New Roman" panose="02020603050405020304" pitchFamily="18" charset="0"/>
              </a:defRPr>
            </a:lvl1pPr>
          </a:lstStyle>
          <a:p>
            <a:fld id="{D490A2EC-66DA-4BC3-8C78-A027B666CC83}" type="datetime1">
              <a:rPr lang="en-US" smtClean="0"/>
              <a:t>7/28/2022</a:t>
            </a:fld>
            <a:endParaRPr lang="en-US" dirty="0"/>
          </a:p>
        </p:txBody>
      </p:sp>
      <p:sp>
        <p:nvSpPr>
          <p:cNvPr id="8" name="Footer Placeholder 4">
            <a:extLst>
              <a:ext uri="{FF2B5EF4-FFF2-40B4-BE49-F238E27FC236}">
                <a16:creationId xmlns:a16="http://schemas.microsoft.com/office/drawing/2014/main" id="{BC0CB5DB-AA26-4B35-94ED-57061DF45C73}"/>
              </a:ext>
            </a:extLst>
          </p:cNvPr>
          <p:cNvSpPr>
            <a:spLocks noGrp="1"/>
          </p:cNvSpPr>
          <p:nvPr>
            <p:ph type="ftr" sz="quarter" idx="3"/>
          </p:nvPr>
        </p:nvSpPr>
        <p:spPr>
          <a:xfrm>
            <a:off x="3365090" y="6409347"/>
            <a:ext cx="5461822" cy="333284"/>
          </a:xfrm>
          <a:prstGeom prst="rect">
            <a:avLst/>
          </a:prstGeom>
        </p:spPr>
        <p:txBody>
          <a:bodyPr vert="horz" lIns="91440" tIns="45720" rIns="91440" bIns="45720" rtlCol="0" anchor="ctr"/>
          <a:lstStyle>
            <a:lvl1pPr algn="ctr">
              <a:defRPr sz="1200">
                <a:solidFill>
                  <a:schemeClr val="tx1">
                    <a:tint val="75000"/>
                  </a:schemeClr>
                </a:solidFill>
                <a:latin typeface="Times New Roman" panose="02020603050405020304" pitchFamily="18" charset="0"/>
                <a:cs typeface="Times New Roman" panose="02020603050405020304" pitchFamily="18" charset="0"/>
              </a:defRPr>
            </a:lvl1pPr>
          </a:lstStyle>
          <a:p>
            <a:r>
              <a:rPr lang="en-US" dirty="0"/>
              <a:t>PS-PVR for Provisional Maturity of GOES-18 ABI L1b and CMI Products</a:t>
            </a:r>
          </a:p>
        </p:txBody>
      </p:sp>
      <p:sp>
        <p:nvSpPr>
          <p:cNvPr id="9" name="Slide Number Placeholder 5">
            <a:extLst>
              <a:ext uri="{FF2B5EF4-FFF2-40B4-BE49-F238E27FC236}">
                <a16:creationId xmlns:a16="http://schemas.microsoft.com/office/drawing/2014/main" id="{A460B8FA-4BC0-43F8-B60A-8902155B00AA}"/>
              </a:ext>
            </a:extLst>
          </p:cNvPr>
          <p:cNvSpPr>
            <a:spLocks noGrp="1"/>
          </p:cNvSpPr>
          <p:nvPr>
            <p:ph type="sldNum" sz="quarter" idx="4"/>
          </p:nvPr>
        </p:nvSpPr>
        <p:spPr>
          <a:xfrm>
            <a:off x="9302097" y="6409347"/>
            <a:ext cx="2268013" cy="333284"/>
          </a:xfrm>
          <a:prstGeom prst="rect">
            <a:avLst/>
          </a:prstGeom>
        </p:spPr>
        <p:txBody>
          <a:bodyPr vert="horz" lIns="91440" tIns="45720" rIns="91440" bIns="45720" rtlCol="0" anchor="ctr"/>
          <a:lstStyle>
            <a:lvl1pPr algn="r">
              <a:defRPr sz="1200">
                <a:solidFill>
                  <a:schemeClr val="tx1">
                    <a:tint val="75000"/>
                  </a:schemeClr>
                </a:solidFill>
                <a:latin typeface="Times New Roman" panose="02020603050405020304" pitchFamily="18" charset="0"/>
                <a:cs typeface="Times New Roman" panose="02020603050405020304" pitchFamily="18" charset="0"/>
              </a:defRPr>
            </a:lvl1pPr>
          </a:lstStyle>
          <a:p>
            <a:fld id="{24AD0344-B142-42FF-A24F-67F68BAAC27D}" type="slidenum">
              <a:rPr lang="en-US" smtClean="0"/>
              <a:pPr/>
              <a:t>‹#›</a:t>
            </a:fld>
            <a:endParaRPr lang="en-US" dirty="0"/>
          </a:p>
        </p:txBody>
      </p:sp>
    </p:spTree>
    <p:extLst>
      <p:ext uri="{BB962C8B-B14F-4D97-AF65-F5344CB8AC3E}">
        <p14:creationId xmlns:p14="http://schemas.microsoft.com/office/powerpoint/2010/main" val="2631985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2DF11-4D23-4BFA-B0BE-4E770915687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3A48034-4192-4982-B91F-DE69595C7E2C}"/>
              </a:ext>
            </a:extLst>
          </p:cNvPr>
          <p:cNvSpPr>
            <a:spLocks noGrp="1"/>
          </p:cNvSpPr>
          <p:nvPr>
            <p:ph type="dt" sz="half" idx="10"/>
          </p:nvPr>
        </p:nvSpPr>
        <p:spPr/>
        <p:txBody>
          <a:bodyPr/>
          <a:lstStyle/>
          <a:p>
            <a:fld id="{0C994DEE-EB36-4B3B-97F5-D414D232B133}" type="datetime1">
              <a:rPr lang="en-US" smtClean="0"/>
              <a:t>7/28/2022</a:t>
            </a:fld>
            <a:endParaRPr lang="en-US" dirty="0"/>
          </a:p>
        </p:txBody>
      </p:sp>
      <p:sp>
        <p:nvSpPr>
          <p:cNvPr id="4" name="Footer Placeholder 3">
            <a:extLst>
              <a:ext uri="{FF2B5EF4-FFF2-40B4-BE49-F238E27FC236}">
                <a16:creationId xmlns:a16="http://schemas.microsoft.com/office/drawing/2014/main" id="{C40C0D92-50DB-4C1A-8741-0A9A76B126F1}"/>
              </a:ext>
            </a:extLst>
          </p:cNvPr>
          <p:cNvSpPr>
            <a:spLocks noGrp="1"/>
          </p:cNvSpPr>
          <p:nvPr>
            <p:ph type="ftr" sz="quarter" idx="11"/>
          </p:nvPr>
        </p:nvSpPr>
        <p:spPr/>
        <p:txBody>
          <a:bodyPr/>
          <a:lstStyle>
            <a:lvl1pPr>
              <a:defRPr/>
            </a:lvl1pPr>
          </a:lstStyle>
          <a:p>
            <a:r>
              <a:rPr lang="en-US" dirty="0"/>
              <a:t>PS-PVR for Provisional Maturity of GOES-18 ABI L1b and CMI Products</a:t>
            </a:r>
          </a:p>
        </p:txBody>
      </p:sp>
      <p:sp>
        <p:nvSpPr>
          <p:cNvPr id="5" name="Slide Number Placeholder 4">
            <a:extLst>
              <a:ext uri="{FF2B5EF4-FFF2-40B4-BE49-F238E27FC236}">
                <a16:creationId xmlns:a16="http://schemas.microsoft.com/office/drawing/2014/main" id="{BC91AA08-A77F-4C31-A962-8C6F33C66874}"/>
              </a:ext>
            </a:extLst>
          </p:cNvPr>
          <p:cNvSpPr>
            <a:spLocks noGrp="1"/>
          </p:cNvSpPr>
          <p:nvPr>
            <p:ph type="sldNum" sz="quarter" idx="12"/>
          </p:nvPr>
        </p:nvSpPr>
        <p:spPr/>
        <p:txBody>
          <a:bodyPr/>
          <a:lstStyle/>
          <a:p>
            <a:fld id="{24AD0344-B142-42FF-A24F-67F68BAAC27D}" type="slidenum">
              <a:rPr lang="en-US" smtClean="0"/>
              <a:t>‹#›</a:t>
            </a:fld>
            <a:endParaRPr lang="en-US" dirty="0"/>
          </a:p>
        </p:txBody>
      </p:sp>
    </p:spTree>
    <p:extLst>
      <p:ext uri="{BB962C8B-B14F-4D97-AF65-F5344CB8AC3E}">
        <p14:creationId xmlns:p14="http://schemas.microsoft.com/office/powerpoint/2010/main" val="27963952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1530850" y="64575"/>
            <a:ext cx="9144000" cy="713092"/>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4"/>
          <p:cNvSpPr txBox="1">
            <a:spLocks noGrp="1"/>
          </p:cNvSpPr>
          <p:nvPr>
            <p:ph type="dt" idx="10"/>
          </p:nvPr>
        </p:nvSpPr>
        <p:spPr>
          <a:xfrm>
            <a:off x="609599" y="6383708"/>
            <a:ext cx="2748897" cy="410199"/>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000000"/>
              </a:buClr>
              <a:buSzPts val="1400"/>
              <a:buFont typeface="Arial"/>
              <a:buNone/>
              <a:defRPr sz="1200" b="0" i="0" u="none" strike="noStrike" cap="none">
                <a:solidFill>
                  <a:srgbClr val="888888"/>
                </a:solidFill>
                <a:latin typeface="Times New Roman"/>
                <a:ea typeface="Times New Roman"/>
                <a:cs typeface="Times New Roman"/>
                <a:sym typeface="Times New Roman"/>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fld id="{EC12B6FB-1BC4-4E2A-B626-EB3E011B5E77}" type="datetime1">
              <a:rPr lang="en-US" smtClean="0"/>
              <a:t>7/28/2022</a:t>
            </a:fld>
            <a:endParaRPr dirty="0"/>
          </a:p>
        </p:txBody>
      </p:sp>
      <p:sp>
        <p:nvSpPr>
          <p:cNvPr id="24" name="Google Shape;24;p14"/>
          <p:cNvSpPr txBox="1">
            <a:spLocks noGrp="1"/>
          </p:cNvSpPr>
          <p:nvPr>
            <p:ph type="sldNum" idx="12"/>
          </p:nvPr>
        </p:nvSpPr>
        <p:spPr>
          <a:xfrm>
            <a:off x="9296400" y="6383708"/>
            <a:ext cx="2286000" cy="41019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dirty="0"/>
          </a:p>
        </p:txBody>
      </p:sp>
      <p:sp>
        <p:nvSpPr>
          <p:cNvPr id="25" name="Google Shape;25;p14"/>
          <p:cNvSpPr txBox="1">
            <a:spLocks noGrp="1"/>
          </p:cNvSpPr>
          <p:nvPr>
            <p:ph type="ftr" idx="11"/>
          </p:nvPr>
        </p:nvSpPr>
        <p:spPr>
          <a:xfrm>
            <a:off x="3358497" y="6400798"/>
            <a:ext cx="5477527" cy="393109"/>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rgbClr val="000000"/>
              </a:buClr>
              <a:buSzPts val="1400"/>
              <a:buFont typeface="Arial"/>
              <a:buNone/>
              <a:defRPr sz="1100" b="0" i="0" u="none" strike="noStrike" cap="none">
                <a:solidFill>
                  <a:schemeClr val="dk1"/>
                </a:solidFill>
                <a:latin typeface="Times New Roman"/>
                <a:ea typeface="Times New Roman"/>
                <a:cs typeface="Times New Roman"/>
                <a:sym typeface="Times New Roman"/>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r>
              <a:rPr lang="en-US" dirty="0"/>
              <a:t>PS-PVR for Provisional Maturity of GOES-18 ABI L1b and CMI Products</a:t>
            </a:r>
            <a:endParaRPr dirty="0"/>
          </a:p>
        </p:txBody>
      </p:sp>
    </p:spTree>
    <p:extLst>
      <p:ext uri="{BB962C8B-B14F-4D97-AF65-F5344CB8AC3E}">
        <p14:creationId xmlns:p14="http://schemas.microsoft.com/office/powerpoint/2010/main" val="21581737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573480-1742-460D-AD23-897E0B81E15E}"/>
              </a:ext>
            </a:extLst>
          </p:cNvPr>
          <p:cNvSpPr>
            <a:spLocks noGrp="1"/>
          </p:cNvSpPr>
          <p:nvPr>
            <p:ph type="title"/>
          </p:nvPr>
        </p:nvSpPr>
        <p:spPr>
          <a:xfrm>
            <a:off x="1524001" y="128188"/>
            <a:ext cx="9149696" cy="63762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77A42CA-E348-4FEF-925A-4A0B6741D116}"/>
              </a:ext>
            </a:extLst>
          </p:cNvPr>
          <p:cNvSpPr>
            <a:spLocks noGrp="1"/>
          </p:cNvSpPr>
          <p:nvPr>
            <p:ph type="body" idx="1"/>
          </p:nvPr>
        </p:nvSpPr>
        <p:spPr>
          <a:xfrm>
            <a:off x="609600" y="1131262"/>
            <a:ext cx="10960510" cy="513280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35D855C-EE32-4A3E-8AB8-01E5151247DF}"/>
              </a:ext>
            </a:extLst>
          </p:cNvPr>
          <p:cNvSpPr>
            <a:spLocks noGrp="1"/>
          </p:cNvSpPr>
          <p:nvPr>
            <p:ph type="dt" sz="half" idx="2"/>
          </p:nvPr>
        </p:nvSpPr>
        <p:spPr>
          <a:xfrm>
            <a:off x="621890" y="6409346"/>
            <a:ext cx="2278626" cy="333285"/>
          </a:xfrm>
          <a:prstGeom prst="rect">
            <a:avLst/>
          </a:prstGeom>
        </p:spPr>
        <p:txBody>
          <a:bodyPr vert="horz" lIns="91440" tIns="45720" rIns="91440" bIns="45720" rtlCol="0" anchor="ctr"/>
          <a:lstStyle>
            <a:lvl1pPr algn="l">
              <a:defRPr sz="1200">
                <a:solidFill>
                  <a:schemeClr val="tx1">
                    <a:tint val="75000"/>
                  </a:schemeClr>
                </a:solidFill>
                <a:latin typeface="Times New Roman" panose="02020603050405020304" pitchFamily="18" charset="0"/>
                <a:cs typeface="Times New Roman" panose="02020603050405020304" pitchFamily="18" charset="0"/>
              </a:defRPr>
            </a:lvl1pPr>
          </a:lstStyle>
          <a:p>
            <a:fld id="{B35F6CA0-453A-4316-BF73-794A2316FC79}" type="datetime1">
              <a:rPr lang="en-US" smtClean="0"/>
              <a:t>7/28/2022</a:t>
            </a:fld>
            <a:endParaRPr lang="en-US" dirty="0"/>
          </a:p>
        </p:txBody>
      </p:sp>
      <p:sp>
        <p:nvSpPr>
          <p:cNvPr id="5" name="Footer Placeholder 4">
            <a:extLst>
              <a:ext uri="{FF2B5EF4-FFF2-40B4-BE49-F238E27FC236}">
                <a16:creationId xmlns:a16="http://schemas.microsoft.com/office/drawing/2014/main" id="{DCBE8194-5F74-4391-A19E-4F849C34655D}"/>
              </a:ext>
            </a:extLst>
          </p:cNvPr>
          <p:cNvSpPr>
            <a:spLocks noGrp="1"/>
          </p:cNvSpPr>
          <p:nvPr>
            <p:ph type="ftr" sz="quarter" idx="3"/>
          </p:nvPr>
        </p:nvSpPr>
        <p:spPr>
          <a:xfrm>
            <a:off x="3365090" y="6409347"/>
            <a:ext cx="5461822" cy="333284"/>
          </a:xfrm>
          <a:prstGeom prst="rect">
            <a:avLst/>
          </a:prstGeom>
        </p:spPr>
        <p:txBody>
          <a:bodyPr vert="horz" lIns="91440" tIns="45720" rIns="91440" bIns="45720" rtlCol="0" anchor="ctr"/>
          <a:lstStyle>
            <a:lvl1pPr algn="ctr">
              <a:defRPr sz="1200">
                <a:solidFill>
                  <a:schemeClr val="tx1">
                    <a:tint val="75000"/>
                  </a:schemeClr>
                </a:solidFill>
                <a:latin typeface="Times New Roman" panose="02020603050405020304" pitchFamily="18" charset="0"/>
                <a:cs typeface="Times New Roman" panose="02020603050405020304" pitchFamily="18" charset="0"/>
              </a:defRPr>
            </a:lvl1pPr>
          </a:lstStyle>
          <a:p>
            <a:r>
              <a:rPr lang="en-US" dirty="0"/>
              <a:t>PS-PVR for Provisional Maturity of GOES-18 ABI L1b and CMI Products</a:t>
            </a:r>
          </a:p>
        </p:txBody>
      </p:sp>
      <p:sp>
        <p:nvSpPr>
          <p:cNvPr id="6" name="Slide Number Placeholder 5">
            <a:extLst>
              <a:ext uri="{FF2B5EF4-FFF2-40B4-BE49-F238E27FC236}">
                <a16:creationId xmlns:a16="http://schemas.microsoft.com/office/drawing/2014/main" id="{2B2E0AAE-F3A7-4752-BD8D-B5373BA0589B}"/>
              </a:ext>
            </a:extLst>
          </p:cNvPr>
          <p:cNvSpPr>
            <a:spLocks noGrp="1"/>
          </p:cNvSpPr>
          <p:nvPr>
            <p:ph type="sldNum" sz="quarter" idx="4"/>
          </p:nvPr>
        </p:nvSpPr>
        <p:spPr>
          <a:xfrm>
            <a:off x="9302097" y="6409347"/>
            <a:ext cx="2268013" cy="333284"/>
          </a:xfrm>
          <a:prstGeom prst="rect">
            <a:avLst/>
          </a:prstGeom>
        </p:spPr>
        <p:txBody>
          <a:bodyPr vert="horz" lIns="91440" tIns="45720" rIns="91440" bIns="45720" rtlCol="0" anchor="ctr"/>
          <a:lstStyle>
            <a:lvl1pPr algn="r">
              <a:defRPr sz="1200">
                <a:solidFill>
                  <a:schemeClr val="tx1">
                    <a:tint val="75000"/>
                  </a:schemeClr>
                </a:solidFill>
                <a:latin typeface="Times New Roman" panose="02020603050405020304" pitchFamily="18" charset="0"/>
                <a:cs typeface="Times New Roman" panose="02020603050405020304" pitchFamily="18" charset="0"/>
              </a:defRPr>
            </a:lvl1pPr>
          </a:lstStyle>
          <a:p>
            <a:fld id="{24AD0344-B142-42FF-A24F-67F68BAAC27D}" type="slidenum">
              <a:rPr lang="en-US" smtClean="0"/>
              <a:pPr/>
              <a:t>‹#›</a:t>
            </a:fld>
            <a:endParaRPr lang="en-US" dirty="0"/>
          </a:p>
        </p:txBody>
      </p:sp>
      <p:pic>
        <p:nvPicPr>
          <p:cNvPr id="8" name="Picture 7" descr="GOESR_Logo.jpg">
            <a:extLst>
              <a:ext uri="{FF2B5EF4-FFF2-40B4-BE49-F238E27FC236}">
                <a16:creationId xmlns:a16="http://schemas.microsoft.com/office/drawing/2014/main" id="{56158EED-B3DC-41B4-80D7-B705F247F279}"/>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8604" y="62231"/>
            <a:ext cx="1181812" cy="860707"/>
          </a:xfrm>
          <a:prstGeom prst="rect">
            <a:avLst/>
          </a:prstGeom>
        </p:spPr>
      </p:pic>
      <p:cxnSp>
        <p:nvCxnSpPr>
          <p:cNvPr id="9" name="Google Shape;16;p4">
            <a:extLst>
              <a:ext uri="{FF2B5EF4-FFF2-40B4-BE49-F238E27FC236}">
                <a16:creationId xmlns:a16="http://schemas.microsoft.com/office/drawing/2014/main" id="{F6BFDE2C-9BE3-4068-BFF8-EC39568EF13F}"/>
              </a:ext>
            </a:extLst>
          </p:cNvPr>
          <p:cNvCxnSpPr>
            <a:cxnSpLocks/>
          </p:cNvCxnSpPr>
          <p:nvPr userDrawn="1"/>
        </p:nvCxnSpPr>
        <p:spPr>
          <a:xfrm>
            <a:off x="383458" y="982674"/>
            <a:ext cx="11425084" cy="0"/>
          </a:xfrm>
          <a:prstGeom prst="straightConnector1">
            <a:avLst/>
          </a:prstGeom>
          <a:noFill/>
          <a:ln w="76200" cap="flat" cmpd="sng">
            <a:solidFill>
              <a:schemeClr val="accent1"/>
            </a:solidFill>
            <a:prstDash val="solid"/>
            <a:round/>
            <a:headEnd type="none" w="sm" len="sm"/>
            <a:tailEnd type="none" w="sm" len="sm"/>
          </a:ln>
          <a:effectLst>
            <a:outerShdw blurRad="40000" dist="20000" dir="5400000" rotWithShape="0">
              <a:srgbClr val="000000">
                <a:alpha val="31372"/>
              </a:srgbClr>
            </a:outerShdw>
          </a:effectLst>
        </p:spPr>
      </p:cxnSp>
      <p:pic>
        <p:nvPicPr>
          <p:cNvPr id="10" name="Picture 4" descr="Image result for noaa logo">
            <a:extLst>
              <a:ext uri="{FF2B5EF4-FFF2-40B4-BE49-F238E27FC236}">
                <a16:creationId xmlns:a16="http://schemas.microsoft.com/office/drawing/2014/main" id="{24386DFF-FF7B-4542-801B-151F837CEFCB}"/>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0904435" y="62230"/>
            <a:ext cx="1178961" cy="860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72583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Lst>
  <p:hf hdr="0"/>
  <p:txStyles>
    <p:titleStyle>
      <a:lvl1pPr algn="ctr" defTabSz="914400" rtl="0" eaLnBrk="1" latinLnBrk="0" hangingPunct="1">
        <a:lnSpc>
          <a:spcPct val="90000"/>
        </a:lnSpc>
        <a:spcBef>
          <a:spcPct val="0"/>
        </a:spcBef>
        <a:buNone/>
        <a:defRPr sz="4000" kern="1200">
          <a:solidFill>
            <a:schemeClr val="tx1"/>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Wingdings" panose="05000000000000000000" pitchFamily="2" charset="2"/>
        <a:buChar char="q"/>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Wingdings" panose="05000000000000000000" pitchFamily="2" charset="2"/>
        <a:buChar char="v"/>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9.png"/><Relationship Id="rId4" Type="http://schemas.openxmlformats.org/officeDocument/2006/relationships/notesSlide" Target="../notesSlides/notesSlide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chart" Target="../charts/chart10.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37.png"/><Relationship Id="rId4" Type="http://schemas.openxmlformats.org/officeDocument/2006/relationships/image" Target="../media/image36.png"/></Relationships>
</file>

<file path=ppt/slides/_rels/slide49.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39.gif"/><Relationship Id="rId1" Type="http://schemas.openxmlformats.org/officeDocument/2006/relationships/slideLayout" Target="../slideLayouts/slideLayout3.xml"/><Relationship Id="rId4" Type="http://schemas.openxmlformats.org/officeDocument/2006/relationships/comments" Target="../comments/comment1.xml"/></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jpg"/><Relationship Id="rId2" Type="http://schemas.openxmlformats.org/officeDocument/2006/relationships/image" Target="../media/image41.png"/><Relationship Id="rId1" Type="http://schemas.openxmlformats.org/officeDocument/2006/relationships/slideLayout" Target="../slideLayouts/slideLayout3.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png"/></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3.png"/><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062872" y="1587910"/>
            <a:ext cx="10066256" cy="1485899"/>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Times New Roman" panose="02020603050405020304" pitchFamily="18" charset="0"/>
                <a:ea typeface="+mj-ea"/>
                <a:cs typeface="Times New Roman" panose="02020603050405020304" pitchFamily="18" charset="0"/>
              </a:defRPr>
            </a:lvl1pPr>
          </a:lstStyle>
          <a:p>
            <a:pPr>
              <a:lnSpc>
                <a:spcPct val="100000"/>
              </a:lnSpc>
            </a:pPr>
            <a:r>
              <a:rPr lang="en-US" sz="2700" dirty="0"/>
              <a:t>Peer and Stakeholder Product Validation Review (PS-PVR) for the</a:t>
            </a:r>
          </a:p>
          <a:p>
            <a:pPr>
              <a:lnSpc>
                <a:spcPct val="100000"/>
              </a:lnSpc>
            </a:pPr>
            <a:br>
              <a:rPr lang="en-US" sz="2700" dirty="0"/>
            </a:br>
            <a:r>
              <a:rPr lang="en-US" sz="3700" b="1" dirty="0"/>
              <a:t>Provisional Maturity of GOES-18 ABI L1b Products</a:t>
            </a:r>
            <a:endParaRPr lang="en-US" sz="8200" b="1" dirty="0"/>
          </a:p>
        </p:txBody>
      </p:sp>
      <p:sp>
        <p:nvSpPr>
          <p:cNvPr id="3" name="Subtitle 2">
            <a:extLst>
              <a:ext uri="{FF2B5EF4-FFF2-40B4-BE49-F238E27FC236}">
                <a16:creationId xmlns:a16="http://schemas.microsoft.com/office/drawing/2014/main" id="{0F73B5C3-2E6F-4CDF-9180-E8C7098A8583}"/>
              </a:ext>
            </a:extLst>
          </p:cNvPr>
          <p:cNvSpPr>
            <a:spLocks noGrp="1"/>
          </p:cNvSpPr>
          <p:nvPr>
            <p:ph type="subTitle" idx="1"/>
          </p:nvPr>
        </p:nvSpPr>
        <p:spPr>
          <a:xfrm>
            <a:off x="1524000" y="4355487"/>
            <a:ext cx="9144000" cy="1376516"/>
          </a:xfrm>
        </p:spPr>
        <p:txBody>
          <a:bodyPr/>
          <a:lstStyle/>
          <a:p>
            <a:r>
              <a:rPr lang="en-US" dirty="0"/>
              <a:t>GOES-R Calibration Working Group</a:t>
            </a:r>
          </a:p>
          <a:p>
            <a:r>
              <a:rPr lang="en-US" dirty="0"/>
              <a:t>With assistance from many</a:t>
            </a:r>
          </a:p>
          <a:p>
            <a:r>
              <a:rPr lang="en-US" dirty="0"/>
              <a:t>28 July 2022</a:t>
            </a:r>
          </a:p>
          <a:p>
            <a:endParaRPr lang="en-US" dirty="0"/>
          </a:p>
        </p:txBody>
      </p:sp>
    </p:spTree>
    <p:extLst>
      <p:ext uri="{BB962C8B-B14F-4D97-AF65-F5344CB8AC3E}">
        <p14:creationId xmlns:p14="http://schemas.microsoft.com/office/powerpoint/2010/main" val="3775435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E7AA5-E00C-4DF3-A554-EC71A88C6A99}"/>
              </a:ext>
            </a:extLst>
          </p:cNvPr>
          <p:cNvSpPr>
            <a:spLocks noGrp="1"/>
          </p:cNvSpPr>
          <p:nvPr>
            <p:ph type="title"/>
          </p:nvPr>
        </p:nvSpPr>
        <p:spPr/>
        <p:txBody>
          <a:bodyPr/>
          <a:lstStyle/>
          <a:p>
            <a:r>
              <a:rPr lang="en-US" dirty="0"/>
              <a:t>Radiometric calibration</a:t>
            </a:r>
          </a:p>
        </p:txBody>
      </p:sp>
      <p:sp>
        <p:nvSpPr>
          <p:cNvPr id="3" name="Text Placeholder 2">
            <a:extLst>
              <a:ext uri="{FF2B5EF4-FFF2-40B4-BE49-F238E27FC236}">
                <a16:creationId xmlns:a16="http://schemas.microsoft.com/office/drawing/2014/main" id="{E49BB8E3-FABD-42C1-B49C-BF485F70E1DE}"/>
              </a:ext>
            </a:extLst>
          </p:cNvPr>
          <p:cNvSpPr>
            <a:spLocks noGrp="1"/>
          </p:cNvSpPr>
          <p:nvPr>
            <p:ph type="body" idx="1"/>
          </p:nvPr>
        </p:nvSpPr>
        <p:spPr/>
        <p:txBody>
          <a:bodyPr/>
          <a:lstStyle/>
          <a:p>
            <a:r>
              <a:rPr lang="en-US" dirty="0"/>
              <a:t>Key Performance</a:t>
            </a:r>
          </a:p>
        </p:txBody>
      </p:sp>
      <p:sp>
        <p:nvSpPr>
          <p:cNvPr id="4" name="Date Placeholder 3">
            <a:extLst>
              <a:ext uri="{FF2B5EF4-FFF2-40B4-BE49-F238E27FC236}">
                <a16:creationId xmlns:a16="http://schemas.microsoft.com/office/drawing/2014/main" id="{DB6404D9-B5E6-480C-87F6-06E31CB3B706}"/>
              </a:ext>
            </a:extLst>
          </p:cNvPr>
          <p:cNvSpPr>
            <a:spLocks noGrp="1"/>
          </p:cNvSpPr>
          <p:nvPr>
            <p:ph type="dt" sz="half" idx="2"/>
          </p:nvPr>
        </p:nvSpPr>
        <p:spPr/>
        <p:txBody>
          <a:bodyPr/>
          <a:lstStyle/>
          <a:p>
            <a:fld id="{FD0195FF-70CB-48D2-BBD4-AC530F864446}" type="datetime1">
              <a:rPr lang="en-US" smtClean="0"/>
              <a:t>7/28/2022</a:t>
            </a:fld>
            <a:endParaRPr lang="en-US" dirty="0"/>
          </a:p>
        </p:txBody>
      </p:sp>
      <p:sp>
        <p:nvSpPr>
          <p:cNvPr id="5" name="Footer Placeholder 4">
            <a:extLst>
              <a:ext uri="{FF2B5EF4-FFF2-40B4-BE49-F238E27FC236}">
                <a16:creationId xmlns:a16="http://schemas.microsoft.com/office/drawing/2014/main" id="{7C2A6CF7-E500-4813-A456-859D85388031}"/>
              </a:ext>
            </a:extLst>
          </p:cNvPr>
          <p:cNvSpPr>
            <a:spLocks noGrp="1"/>
          </p:cNvSpPr>
          <p:nvPr>
            <p:ph type="ftr" sz="quarter" idx="3"/>
          </p:nvPr>
        </p:nvSpPr>
        <p:spPr/>
        <p:txBody>
          <a:bodyPr/>
          <a:lstStyle/>
          <a:p>
            <a:r>
              <a:rPr lang="en-US" dirty="0"/>
              <a:t>PS-PVR for Provisional Maturity of GOES-18 ABI L1b and CMI Products</a:t>
            </a:r>
          </a:p>
        </p:txBody>
      </p:sp>
      <p:sp>
        <p:nvSpPr>
          <p:cNvPr id="6" name="Slide Number Placeholder 5">
            <a:extLst>
              <a:ext uri="{FF2B5EF4-FFF2-40B4-BE49-F238E27FC236}">
                <a16:creationId xmlns:a16="http://schemas.microsoft.com/office/drawing/2014/main" id="{D9CFB75C-91B1-4B00-9B3D-5DCC22ECA1C1}"/>
              </a:ext>
            </a:extLst>
          </p:cNvPr>
          <p:cNvSpPr>
            <a:spLocks noGrp="1"/>
          </p:cNvSpPr>
          <p:nvPr>
            <p:ph type="sldNum" sz="quarter" idx="4"/>
          </p:nvPr>
        </p:nvSpPr>
        <p:spPr/>
        <p:txBody>
          <a:bodyPr/>
          <a:lstStyle/>
          <a:p>
            <a:fld id="{24AD0344-B142-42FF-A24F-67F68BAAC27D}" type="slidenum">
              <a:rPr lang="en-US" smtClean="0"/>
              <a:pPr/>
              <a:t>10</a:t>
            </a:fld>
            <a:endParaRPr lang="en-US" dirty="0"/>
          </a:p>
        </p:txBody>
      </p:sp>
    </p:spTree>
    <p:extLst>
      <p:ext uri="{BB962C8B-B14F-4D97-AF65-F5344CB8AC3E}">
        <p14:creationId xmlns:p14="http://schemas.microsoft.com/office/powerpoint/2010/main" val="15793453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BEAD3-DEC5-4381-BA3F-7AD161949CBE}"/>
              </a:ext>
            </a:extLst>
          </p:cNvPr>
          <p:cNvSpPr>
            <a:spLocks noGrp="1"/>
          </p:cNvSpPr>
          <p:nvPr>
            <p:ph type="title"/>
          </p:nvPr>
        </p:nvSpPr>
        <p:spPr>
          <a:xfrm>
            <a:off x="1542107" y="119135"/>
            <a:ext cx="9149696" cy="637622"/>
          </a:xfrm>
        </p:spPr>
        <p:txBody>
          <a:bodyPr>
            <a:normAutofit fontScale="90000"/>
          </a:bodyPr>
          <a:lstStyle/>
          <a:p>
            <a:r>
              <a:rPr lang="en-US" dirty="0"/>
              <a:t>VNIR Noise (SNR) is better than MRD …</a:t>
            </a:r>
          </a:p>
        </p:txBody>
      </p:sp>
      <p:sp>
        <p:nvSpPr>
          <p:cNvPr id="3" name="Date Placeholder 2">
            <a:extLst>
              <a:ext uri="{FF2B5EF4-FFF2-40B4-BE49-F238E27FC236}">
                <a16:creationId xmlns:a16="http://schemas.microsoft.com/office/drawing/2014/main" id="{0DF0D85B-D1FA-4CCA-8AA1-6A2F53323AE5}"/>
              </a:ext>
            </a:extLst>
          </p:cNvPr>
          <p:cNvSpPr>
            <a:spLocks noGrp="1"/>
          </p:cNvSpPr>
          <p:nvPr>
            <p:ph type="dt" sz="half" idx="10"/>
          </p:nvPr>
        </p:nvSpPr>
        <p:spPr/>
        <p:txBody>
          <a:bodyPr/>
          <a:lstStyle/>
          <a:p>
            <a:fld id="{D3A80E84-63AF-4280-B821-0EF5A86F255C}" type="datetime1">
              <a:rPr lang="en-US" smtClean="0"/>
              <a:t>7/28/2022</a:t>
            </a:fld>
            <a:endParaRPr lang="en-US" dirty="0"/>
          </a:p>
        </p:txBody>
      </p:sp>
      <p:sp>
        <p:nvSpPr>
          <p:cNvPr id="4" name="Footer Placeholder 3">
            <a:extLst>
              <a:ext uri="{FF2B5EF4-FFF2-40B4-BE49-F238E27FC236}">
                <a16:creationId xmlns:a16="http://schemas.microsoft.com/office/drawing/2014/main" id="{8C2F02A5-B979-47B3-95D0-70AE62AB4FDC}"/>
              </a:ext>
            </a:extLst>
          </p:cNvPr>
          <p:cNvSpPr>
            <a:spLocks noGrp="1"/>
          </p:cNvSpPr>
          <p:nvPr>
            <p:ph type="ftr" sz="quarter" idx="11"/>
          </p:nvPr>
        </p:nvSpPr>
        <p:spPr/>
        <p:txBody>
          <a:bodyPr/>
          <a:lstStyle/>
          <a:p>
            <a:r>
              <a:rPr lang="en-US" dirty="0"/>
              <a:t>PS-PVR for Provisional Maturity of GOES-18 ABI L1b and CMI Products</a:t>
            </a:r>
          </a:p>
        </p:txBody>
      </p:sp>
      <p:sp>
        <p:nvSpPr>
          <p:cNvPr id="5" name="Slide Number Placeholder 4">
            <a:extLst>
              <a:ext uri="{FF2B5EF4-FFF2-40B4-BE49-F238E27FC236}">
                <a16:creationId xmlns:a16="http://schemas.microsoft.com/office/drawing/2014/main" id="{23634352-B958-4730-8863-4C50245F9F1F}"/>
              </a:ext>
            </a:extLst>
          </p:cNvPr>
          <p:cNvSpPr>
            <a:spLocks noGrp="1"/>
          </p:cNvSpPr>
          <p:nvPr>
            <p:ph type="sldNum" sz="quarter" idx="12"/>
          </p:nvPr>
        </p:nvSpPr>
        <p:spPr/>
        <p:txBody>
          <a:bodyPr/>
          <a:lstStyle/>
          <a:p>
            <a:fld id="{24AD0344-B142-42FF-A24F-67F68BAAC27D}" type="slidenum">
              <a:rPr lang="en-US" smtClean="0"/>
              <a:t>11</a:t>
            </a:fld>
            <a:endParaRPr lang="en-US" dirty="0"/>
          </a:p>
        </p:txBody>
      </p:sp>
      <p:pic>
        <p:nvPicPr>
          <p:cNvPr id="1026" name="Picture 2" descr="GOES-18 ABI - Solar Calibration- VNIR Bands - GS SNR - GS SCT SNR">
            <a:extLst>
              <a:ext uri="{FF2B5EF4-FFF2-40B4-BE49-F238E27FC236}">
                <a16:creationId xmlns:a16="http://schemas.microsoft.com/office/drawing/2014/main" id="{82DD6872-A0AD-426A-93E5-1F4276233E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143001"/>
            <a:ext cx="7353300" cy="437118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B992B0C-9752-494F-A083-9A0C17515842}"/>
              </a:ext>
            </a:extLst>
          </p:cNvPr>
          <p:cNvSpPr txBox="1"/>
          <p:nvPr/>
        </p:nvSpPr>
        <p:spPr>
          <a:xfrm>
            <a:off x="621889" y="5514181"/>
            <a:ext cx="10948220" cy="800219"/>
          </a:xfrm>
          <a:prstGeom prst="rect">
            <a:avLst/>
          </a:prstGeom>
          <a:noFill/>
        </p:spPr>
        <p:txBody>
          <a:bodyPr wrap="square" rtlCol="0">
            <a:spAutoFit/>
          </a:bodyPr>
          <a:lstStyle/>
          <a:p>
            <a:pPr algn="ctr"/>
            <a:r>
              <a:rPr lang="en-US" dirty="0"/>
              <a:t>GOES-18 ABI VNIR channels demonstrated the required Signal-to-Noise Ratio (SNR).</a:t>
            </a:r>
          </a:p>
          <a:p>
            <a:pPr algn="ctr"/>
            <a:r>
              <a:rPr lang="en-US" sz="1400" dirty="0"/>
              <a:t>Channels 1, 4, and 6 are ~3 times better; Channels 3 and 5 are ~2 time better; and Channel 2 is ~1.5 times better.</a:t>
            </a:r>
          </a:p>
          <a:p>
            <a:pPr algn="ctr"/>
            <a:r>
              <a:rPr lang="en-US" sz="1400" dirty="0"/>
              <a:t>The difference between pre- and post-drift is due in part to the update of E</a:t>
            </a:r>
            <a:r>
              <a:rPr lang="en-US" sz="1400" baseline="-25000" dirty="0"/>
              <a:t>sun</a:t>
            </a:r>
            <a:r>
              <a:rPr lang="en-US" sz="1400" dirty="0"/>
              <a:t> and Q-LUT.</a:t>
            </a:r>
          </a:p>
        </p:txBody>
      </p:sp>
      <p:sp>
        <p:nvSpPr>
          <p:cNvPr id="6" name="TextBox 5">
            <a:extLst>
              <a:ext uri="{FF2B5EF4-FFF2-40B4-BE49-F238E27FC236}">
                <a16:creationId xmlns:a16="http://schemas.microsoft.com/office/drawing/2014/main" id="{DEF0B1C6-EB66-4538-8A17-5DE922489FAE}"/>
              </a:ext>
            </a:extLst>
          </p:cNvPr>
          <p:cNvSpPr txBox="1"/>
          <p:nvPr/>
        </p:nvSpPr>
        <p:spPr>
          <a:xfrm>
            <a:off x="9969911" y="1435765"/>
            <a:ext cx="1606738" cy="3416320"/>
          </a:xfrm>
          <a:prstGeom prst="rect">
            <a:avLst/>
          </a:prstGeom>
          <a:noFill/>
        </p:spPr>
        <p:txBody>
          <a:bodyPr wrap="square" rtlCol="0">
            <a:spAutoFit/>
          </a:bodyPr>
          <a:lstStyle/>
          <a:p>
            <a:r>
              <a:rPr lang="en-US" sz="2400" b="1" dirty="0">
                <a:solidFill>
                  <a:srgbClr val="0070C0"/>
                </a:solidFill>
              </a:rPr>
              <a:t>Maximum</a:t>
            </a:r>
            <a:r>
              <a:rPr lang="en-US" sz="2400" dirty="0"/>
              <a:t>, </a:t>
            </a:r>
            <a:r>
              <a:rPr lang="en-US" sz="2400" b="1" dirty="0">
                <a:solidFill>
                  <a:srgbClr val="FF0000"/>
                </a:solidFill>
              </a:rPr>
              <a:t>Average </a:t>
            </a:r>
            <a:r>
              <a:rPr lang="en-US" sz="2400" b="1" dirty="0">
                <a:sym typeface="Symbol" panose="05050102010706020507" pitchFamily="18" charset="2"/>
              </a:rPr>
              <a:t> stdv</a:t>
            </a:r>
            <a:r>
              <a:rPr lang="en-US" sz="2400" dirty="0">
                <a:sym typeface="Symbol" panose="05050102010706020507" pitchFamily="18" charset="2"/>
              </a:rPr>
              <a:t>, </a:t>
            </a:r>
            <a:r>
              <a:rPr lang="en-US" sz="2400" b="1" dirty="0">
                <a:solidFill>
                  <a:srgbClr val="009900"/>
                </a:solidFill>
                <a:sym typeface="Symbol" panose="05050102010706020507" pitchFamily="18" charset="2"/>
              </a:rPr>
              <a:t>minimum</a:t>
            </a:r>
            <a:r>
              <a:rPr lang="en-US" sz="2400" dirty="0">
                <a:sym typeface="Symbol" panose="05050102010706020507" pitchFamily="18" charset="2"/>
              </a:rPr>
              <a:t>, and the </a:t>
            </a:r>
            <a:r>
              <a:rPr lang="en-US" sz="2400" b="1" dirty="0">
                <a:solidFill>
                  <a:schemeClr val="tx1">
                    <a:lumMod val="50000"/>
                    <a:lumOff val="50000"/>
                  </a:schemeClr>
                </a:solidFill>
                <a:sym typeface="Symbol" panose="05050102010706020507" pitchFamily="18" charset="2"/>
              </a:rPr>
              <a:t>MRD</a:t>
            </a:r>
            <a:r>
              <a:rPr lang="en-US" sz="2400" dirty="0">
                <a:sym typeface="Symbol" panose="05050102010706020507" pitchFamily="18" charset="2"/>
              </a:rPr>
              <a:t> for the six ABI VNIR channels.</a:t>
            </a:r>
            <a:endParaRPr lang="en-US" sz="2400" dirty="0"/>
          </a:p>
        </p:txBody>
      </p:sp>
      <p:sp>
        <p:nvSpPr>
          <p:cNvPr id="9" name="TextBox 8">
            <a:extLst>
              <a:ext uri="{FF2B5EF4-FFF2-40B4-BE49-F238E27FC236}">
                <a16:creationId xmlns:a16="http://schemas.microsoft.com/office/drawing/2014/main" id="{898EB9DD-D300-4BC5-809F-ECCCDE1BB0BB}"/>
              </a:ext>
            </a:extLst>
          </p:cNvPr>
          <p:cNvSpPr txBox="1"/>
          <p:nvPr/>
        </p:nvSpPr>
        <p:spPr>
          <a:xfrm>
            <a:off x="465827" y="1905506"/>
            <a:ext cx="1972573" cy="3046988"/>
          </a:xfrm>
          <a:prstGeom prst="rect">
            <a:avLst/>
          </a:prstGeom>
          <a:noFill/>
        </p:spPr>
        <p:txBody>
          <a:bodyPr wrap="square" rtlCol="0">
            <a:spAutoFit/>
          </a:bodyPr>
          <a:lstStyle/>
          <a:p>
            <a:pPr marL="168275" indent="-168275">
              <a:buFont typeface="Arial" panose="020B0604020202020204" pitchFamily="34" charset="0"/>
              <a:buChar char="•"/>
            </a:pPr>
            <a:r>
              <a:rPr lang="en-US" sz="2400" dirty="0"/>
              <a:t>The higher, the better. </a:t>
            </a:r>
          </a:p>
          <a:p>
            <a:pPr marL="168275" indent="-168275">
              <a:buFont typeface="Arial" panose="020B0604020202020204" pitchFamily="34" charset="0"/>
              <a:buChar char="•"/>
            </a:pPr>
            <a:r>
              <a:rPr lang="en-US" sz="2400" dirty="0"/>
              <a:t>The min (green) must be higher than the requirement (gray).</a:t>
            </a:r>
          </a:p>
        </p:txBody>
      </p:sp>
    </p:spTree>
    <p:extLst>
      <p:ext uri="{BB962C8B-B14F-4D97-AF65-F5344CB8AC3E}">
        <p14:creationId xmlns:p14="http://schemas.microsoft.com/office/powerpoint/2010/main" val="2560557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D4EEC64B-57D2-4BDE-94BC-8C50EA3CE208}"/>
              </a:ext>
            </a:extLst>
          </p:cNvPr>
          <p:cNvGraphicFramePr>
            <a:graphicFrameLocks/>
          </p:cNvGraphicFramePr>
          <p:nvPr>
            <p:extLst>
              <p:ext uri="{D42A27DB-BD31-4B8C-83A1-F6EECF244321}">
                <p14:modId xmlns:p14="http://schemas.microsoft.com/office/powerpoint/2010/main" val="2737684528"/>
              </p:ext>
            </p:extLst>
          </p:nvPr>
        </p:nvGraphicFramePr>
        <p:xfrm>
          <a:off x="1984075" y="1138687"/>
          <a:ext cx="8229599" cy="4375493"/>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p:txBody>
          <a:bodyPr>
            <a:normAutofit fontScale="90000"/>
          </a:bodyPr>
          <a:lstStyle/>
          <a:p>
            <a:r>
              <a:rPr lang="en-US" dirty="0"/>
              <a:t>… and than GOES-16/17 (for 11 of 12 cases)</a:t>
            </a:r>
          </a:p>
        </p:txBody>
      </p:sp>
      <p:sp>
        <p:nvSpPr>
          <p:cNvPr id="4" name="Date Placeholder 3"/>
          <p:cNvSpPr>
            <a:spLocks noGrp="1"/>
          </p:cNvSpPr>
          <p:nvPr>
            <p:ph type="dt" sz="half" idx="2"/>
          </p:nvPr>
        </p:nvSpPr>
        <p:spPr/>
        <p:txBody>
          <a:bodyPr/>
          <a:lstStyle/>
          <a:p>
            <a:fld id="{44E6B199-D8FC-49AF-88C6-48B32E514A91}" type="datetime1">
              <a:rPr lang="en-US" smtClean="0"/>
              <a:t>7/28/2022</a:t>
            </a:fld>
            <a:endParaRPr lang="en-US" dirty="0"/>
          </a:p>
        </p:txBody>
      </p:sp>
      <p:sp>
        <p:nvSpPr>
          <p:cNvPr id="5" name="Footer Placeholder 4"/>
          <p:cNvSpPr>
            <a:spLocks noGrp="1"/>
          </p:cNvSpPr>
          <p:nvPr>
            <p:ph type="ftr" sz="quarter" idx="3"/>
          </p:nvPr>
        </p:nvSpPr>
        <p:spPr/>
        <p:txBody>
          <a:bodyPr/>
          <a:lstStyle/>
          <a:p>
            <a:r>
              <a:rPr lang="en-US" dirty="0"/>
              <a:t>PS-PVR for Provisional Maturity of GOES-18 ABI L1b and CMI Products</a:t>
            </a:r>
          </a:p>
        </p:txBody>
      </p:sp>
      <p:sp>
        <p:nvSpPr>
          <p:cNvPr id="6" name="Slide Number Placeholder 5"/>
          <p:cNvSpPr>
            <a:spLocks noGrp="1"/>
          </p:cNvSpPr>
          <p:nvPr>
            <p:ph type="sldNum" sz="quarter" idx="4"/>
          </p:nvPr>
        </p:nvSpPr>
        <p:spPr/>
        <p:txBody>
          <a:bodyPr/>
          <a:lstStyle/>
          <a:p>
            <a:fld id="{F4187418-5481-4E5B-A2F4-9A93734A0716}" type="slidenum">
              <a:rPr lang="en-US" smtClean="0"/>
              <a:t>12</a:t>
            </a:fld>
            <a:endParaRPr lang="en-US" dirty="0"/>
          </a:p>
        </p:txBody>
      </p:sp>
      <p:sp>
        <p:nvSpPr>
          <p:cNvPr id="12" name="TextBox 11">
            <a:extLst>
              <a:ext uri="{FF2B5EF4-FFF2-40B4-BE49-F238E27FC236}">
                <a16:creationId xmlns:a16="http://schemas.microsoft.com/office/drawing/2014/main" id="{3A9CA930-2B94-4FE6-B3D2-B42F6A764E34}"/>
              </a:ext>
            </a:extLst>
          </p:cNvPr>
          <p:cNvSpPr txBox="1"/>
          <p:nvPr/>
        </p:nvSpPr>
        <p:spPr>
          <a:xfrm>
            <a:off x="621889" y="5514181"/>
            <a:ext cx="10948220" cy="369332"/>
          </a:xfrm>
          <a:prstGeom prst="rect">
            <a:avLst/>
          </a:prstGeom>
          <a:noFill/>
        </p:spPr>
        <p:txBody>
          <a:bodyPr wrap="square" rtlCol="0">
            <a:spAutoFit/>
          </a:bodyPr>
          <a:lstStyle/>
          <a:p>
            <a:pPr algn="ctr"/>
            <a:r>
              <a:rPr lang="en-US" dirty="0"/>
              <a:t>GOES-18 ABI VNIR SNR is better than GOES-16/17 ABI (except in one case).</a:t>
            </a:r>
          </a:p>
        </p:txBody>
      </p:sp>
      <p:sp>
        <p:nvSpPr>
          <p:cNvPr id="13" name="TextBox 12">
            <a:extLst>
              <a:ext uri="{FF2B5EF4-FFF2-40B4-BE49-F238E27FC236}">
                <a16:creationId xmlns:a16="http://schemas.microsoft.com/office/drawing/2014/main" id="{F45FDF3A-420E-413F-B740-E680CDEC6893}"/>
              </a:ext>
            </a:extLst>
          </p:cNvPr>
          <p:cNvSpPr txBox="1"/>
          <p:nvPr/>
        </p:nvSpPr>
        <p:spPr>
          <a:xfrm rot="5400000">
            <a:off x="4298729" y="2110763"/>
            <a:ext cx="615553" cy="1897811"/>
          </a:xfrm>
          <a:prstGeom prst="rect">
            <a:avLst/>
          </a:prstGeom>
          <a:noFill/>
        </p:spPr>
        <p:txBody>
          <a:bodyPr vert="vert270" wrap="square" rtlCol="0">
            <a:spAutoFit/>
          </a:bodyPr>
          <a:lstStyle/>
          <a:p>
            <a:pPr algn="ctr"/>
            <a:r>
              <a:rPr lang="en-US" sz="1400" dirty="0"/>
              <a:t>Waiver for G16. Unnecessary for G18. </a:t>
            </a:r>
          </a:p>
        </p:txBody>
      </p:sp>
      <p:sp>
        <p:nvSpPr>
          <p:cNvPr id="14" name="TextBox 13">
            <a:extLst>
              <a:ext uri="{FF2B5EF4-FFF2-40B4-BE49-F238E27FC236}">
                <a16:creationId xmlns:a16="http://schemas.microsoft.com/office/drawing/2014/main" id="{9526F7BB-EC25-4E78-B993-A6F7F8B66BDA}"/>
              </a:ext>
            </a:extLst>
          </p:cNvPr>
          <p:cNvSpPr txBox="1"/>
          <p:nvPr/>
        </p:nvSpPr>
        <p:spPr>
          <a:xfrm>
            <a:off x="166777" y="1925451"/>
            <a:ext cx="1814424" cy="2800767"/>
          </a:xfrm>
          <a:prstGeom prst="rect">
            <a:avLst/>
          </a:prstGeom>
          <a:noFill/>
        </p:spPr>
        <p:txBody>
          <a:bodyPr wrap="square" rtlCol="0">
            <a:spAutoFit/>
          </a:bodyPr>
          <a:lstStyle/>
          <a:p>
            <a:pPr marL="173038" indent="-173038">
              <a:buFont typeface="+mj-lt"/>
              <a:buAutoNum type="arabicPeriod"/>
            </a:pPr>
            <a:r>
              <a:rPr lang="en-US" sz="1600" dirty="0"/>
              <a:t>The higher, the better.</a:t>
            </a:r>
          </a:p>
          <a:p>
            <a:pPr marL="173038" indent="-173038">
              <a:buFont typeface="+mj-lt"/>
              <a:buAutoNum type="arabicPeriod"/>
            </a:pPr>
            <a:r>
              <a:rPr lang="en-US" sz="1600" dirty="0"/>
              <a:t>G16 was waived to be higher than 300 for 99% of the detectors, and the rest 1% must be higher than 150. GOES-17/18 don’t need this waiver.</a:t>
            </a:r>
          </a:p>
        </p:txBody>
      </p:sp>
      <p:sp>
        <p:nvSpPr>
          <p:cNvPr id="15" name="TextBox 14">
            <a:extLst>
              <a:ext uri="{FF2B5EF4-FFF2-40B4-BE49-F238E27FC236}">
                <a16:creationId xmlns:a16="http://schemas.microsoft.com/office/drawing/2014/main" id="{F4D952E7-ED02-417A-BAB6-77F2DAD4C36E}"/>
              </a:ext>
            </a:extLst>
          </p:cNvPr>
          <p:cNvSpPr txBox="1"/>
          <p:nvPr/>
        </p:nvSpPr>
        <p:spPr>
          <a:xfrm>
            <a:off x="10219422" y="1536174"/>
            <a:ext cx="1814424" cy="3046988"/>
          </a:xfrm>
          <a:prstGeom prst="rect">
            <a:avLst/>
          </a:prstGeom>
          <a:noFill/>
        </p:spPr>
        <p:txBody>
          <a:bodyPr wrap="square" rtlCol="0">
            <a:spAutoFit/>
          </a:bodyPr>
          <a:lstStyle/>
          <a:p>
            <a:pPr marL="173038" indent="-173038">
              <a:buFont typeface="+mj-lt"/>
              <a:buAutoNum type="arabicPeriod" startAt="3"/>
            </a:pPr>
            <a:r>
              <a:rPr lang="en-US" sz="1600" dirty="0"/>
              <a:t>Low light SNR are enlarged by 10 times to fit the plot.</a:t>
            </a:r>
          </a:p>
          <a:p>
            <a:pPr marL="173038" indent="-173038">
              <a:buFont typeface="+mj-lt"/>
              <a:buAutoNum type="arabicPeriod" startAt="3"/>
            </a:pPr>
            <a:r>
              <a:rPr lang="en-US" sz="1600" dirty="0"/>
              <a:t>The methods of estimating low light SNR are different for GOES-16/17/18. The results may not be comparable.</a:t>
            </a:r>
          </a:p>
        </p:txBody>
      </p:sp>
      <p:sp>
        <p:nvSpPr>
          <p:cNvPr id="16" name="Oval 15">
            <a:extLst>
              <a:ext uri="{FF2B5EF4-FFF2-40B4-BE49-F238E27FC236}">
                <a16:creationId xmlns:a16="http://schemas.microsoft.com/office/drawing/2014/main" id="{031DAF8F-B249-4689-A691-40DDB8734D0C}"/>
              </a:ext>
            </a:extLst>
          </p:cNvPr>
          <p:cNvSpPr/>
          <p:nvPr/>
        </p:nvSpPr>
        <p:spPr>
          <a:xfrm>
            <a:off x="3029913" y="1967967"/>
            <a:ext cx="834722" cy="32463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99548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25F6E-C369-48F7-BEDF-F96DB6012D91}"/>
              </a:ext>
            </a:extLst>
          </p:cNvPr>
          <p:cNvSpPr>
            <a:spLocks noGrp="1"/>
          </p:cNvSpPr>
          <p:nvPr>
            <p:ph type="title"/>
          </p:nvPr>
        </p:nvSpPr>
        <p:spPr/>
        <p:txBody>
          <a:bodyPr>
            <a:normAutofit fontScale="90000"/>
          </a:bodyPr>
          <a:lstStyle/>
          <a:p>
            <a:r>
              <a:rPr lang="en-US" dirty="0"/>
              <a:t>VNIR Radiances Are Accurate</a:t>
            </a:r>
          </a:p>
        </p:txBody>
      </p:sp>
      <p:sp>
        <p:nvSpPr>
          <p:cNvPr id="3" name="Date Placeholder 2">
            <a:extLst>
              <a:ext uri="{FF2B5EF4-FFF2-40B4-BE49-F238E27FC236}">
                <a16:creationId xmlns:a16="http://schemas.microsoft.com/office/drawing/2014/main" id="{37328596-BA1E-43DE-A7D4-0951494940DC}"/>
              </a:ext>
            </a:extLst>
          </p:cNvPr>
          <p:cNvSpPr>
            <a:spLocks noGrp="1"/>
          </p:cNvSpPr>
          <p:nvPr>
            <p:ph type="dt" sz="half" idx="10"/>
          </p:nvPr>
        </p:nvSpPr>
        <p:spPr/>
        <p:txBody>
          <a:bodyPr/>
          <a:lstStyle/>
          <a:p>
            <a:fld id="{0BE87CC6-85AE-4132-9987-218ADCE46593}" type="datetime1">
              <a:rPr lang="en-US" smtClean="0"/>
              <a:t>7/28/2022</a:t>
            </a:fld>
            <a:endParaRPr lang="en-US" dirty="0"/>
          </a:p>
        </p:txBody>
      </p:sp>
      <p:sp>
        <p:nvSpPr>
          <p:cNvPr id="4" name="Footer Placeholder 3">
            <a:extLst>
              <a:ext uri="{FF2B5EF4-FFF2-40B4-BE49-F238E27FC236}">
                <a16:creationId xmlns:a16="http://schemas.microsoft.com/office/drawing/2014/main" id="{C6425EC2-B3A6-4518-8573-A20C33723E5C}"/>
              </a:ext>
            </a:extLst>
          </p:cNvPr>
          <p:cNvSpPr>
            <a:spLocks noGrp="1"/>
          </p:cNvSpPr>
          <p:nvPr>
            <p:ph type="ftr" sz="quarter" idx="11"/>
          </p:nvPr>
        </p:nvSpPr>
        <p:spPr/>
        <p:txBody>
          <a:bodyPr/>
          <a:lstStyle/>
          <a:p>
            <a:r>
              <a:rPr lang="en-US" dirty="0"/>
              <a:t>PS-PVR for Provisional Maturity of GOES-18 ABI L1b and CMI Products</a:t>
            </a:r>
          </a:p>
        </p:txBody>
      </p:sp>
      <p:sp>
        <p:nvSpPr>
          <p:cNvPr id="5" name="Slide Number Placeholder 4">
            <a:extLst>
              <a:ext uri="{FF2B5EF4-FFF2-40B4-BE49-F238E27FC236}">
                <a16:creationId xmlns:a16="http://schemas.microsoft.com/office/drawing/2014/main" id="{63F5150E-F541-4BCE-8477-1F9E3525AFA6}"/>
              </a:ext>
            </a:extLst>
          </p:cNvPr>
          <p:cNvSpPr>
            <a:spLocks noGrp="1"/>
          </p:cNvSpPr>
          <p:nvPr>
            <p:ph type="sldNum" sz="quarter" idx="12"/>
          </p:nvPr>
        </p:nvSpPr>
        <p:spPr/>
        <p:txBody>
          <a:bodyPr/>
          <a:lstStyle/>
          <a:p>
            <a:fld id="{24AD0344-B142-42FF-A24F-67F68BAAC27D}" type="slidenum">
              <a:rPr lang="en-US" smtClean="0"/>
              <a:t>13</a:t>
            </a:fld>
            <a:endParaRPr lang="en-US" dirty="0"/>
          </a:p>
        </p:txBody>
      </p:sp>
      <p:sp>
        <p:nvSpPr>
          <p:cNvPr id="7" name="TextBox 6">
            <a:extLst>
              <a:ext uri="{FF2B5EF4-FFF2-40B4-BE49-F238E27FC236}">
                <a16:creationId xmlns:a16="http://schemas.microsoft.com/office/drawing/2014/main" id="{6F37D977-F303-44FF-B087-C3FBD2DD55C0}"/>
              </a:ext>
            </a:extLst>
          </p:cNvPr>
          <p:cNvSpPr txBox="1"/>
          <p:nvPr/>
        </p:nvSpPr>
        <p:spPr>
          <a:xfrm>
            <a:off x="621889" y="5514181"/>
            <a:ext cx="10948220" cy="800219"/>
          </a:xfrm>
          <a:prstGeom prst="rect">
            <a:avLst/>
          </a:prstGeom>
          <a:noFill/>
        </p:spPr>
        <p:txBody>
          <a:bodyPr wrap="square" rtlCol="0">
            <a:spAutoFit/>
          </a:bodyPr>
          <a:lstStyle/>
          <a:p>
            <a:pPr algn="ctr"/>
            <a:r>
              <a:rPr lang="en-US" dirty="0"/>
              <a:t>GOES-18 ABI VNIR accuracy is comparable to GOES-16/17 and meet the requirement of 5%.</a:t>
            </a:r>
          </a:p>
          <a:p>
            <a:pPr algn="ctr"/>
            <a:r>
              <a:rPr lang="en-US" sz="1400" dirty="0"/>
              <a:t>B05 is not modified. It has large uncertainty and is only 2.1% brighter than SNPP VIIRS.</a:t>
            </a:r>
          </a:p>
          <a:p>
            <a:pPr algn="ctr"/>
            <a:r>
              <a:rPr lang="en-US" sz="1400" dirty="0"/>
              <a:t>GOES-16/17 B02 were shown as corrected after Full Validation</a:t>
            </a:r>
          </a:p>
        </p:txBody>
      </p:sp>
      <p:graphicFrame>
        <p:nvGraphicFramePr>
          <p:cNvPr id="9" name="Chart 8">
            <a:extLst>
              <a:ext uri="{FF2B5EF4-FFF2-40B4-BE49-F238E27FC236}">
                <a16:creationId xmlns:a16="http://schemas.microsoft.com/office/drawing/2014/main" id="{26DA200F-C3F6-4A8F-9A32-050BC4049AF4}"/>
              </a:ext>
            </a:extLst>
          </p:cNvPr>
          <p:cNvGraphicFramePr>
            <a:graphicFrameLocks/>
          </p:cNvGraphicFramePr>
          <p:nvPr>
            <p:extLst>
              <p:ext uri="{D42A27DB-BD31-4B8C-83A1-F6EECF244321}">
                <p14:modId xmlns:p14="http://schemas.microsoft.com/office/powerpoint/2010/main" val="3429900050"/>
              </p:ext>
            </p:extLst>
          </p:nvPr>
        </p:nvGraphicFramePr>
        <p:xfrm>
          <a:off x="1524001" y="1138687"/>
          <a:ext cx="9146874" cy="4375494"/>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Box 10">
            <a:extLst>
              <a:ext uri="{FF2B5EF4-FFF2-40B4-BE49-F238E27FC236}">
                <a16:creationId xmlns:a16="http://schemas.microsoft.com/office/drawing/2014/main" id="{55A022F4-CC71-4E59-BA0D-7C27A026F408}"/>
              </a:ext>
            </a:extLst>
          </p:cNvPr>
          <p:cNvSpPr txBox="1"/>
          <p:nvPr/>
        </p:nvSpPr>
        <p:spPr>
          <a:xfrm>
            <a:off x="10438809" y="2413337"/>
            <a:ext cx="1587945" cy="2031325"/>
          </a:xfrm>
          <a:prstGeom prst="rect">
            <a:avLst/>
          </a:prstGeom>
          <a:noFill/>
        </p:spPr>
        <p:txBody>
          <a:bodyPr wrap="square" rtlCol="0">
            <a:spAutoFit/>
          </a:bodyPr>
          <a:lstStyle/>
          <a:p>
            <a:pPr marL="168275" indent="-168275">
              <a:buFont typeface="Arial" panose="020B0604020202020204" pitchFamily="34" charset="0"/>
              <a:buChar char="•"/>
            </a:pPr>
            <a:r>
              <a:rPr lang="en-US" dirty="0"/>
              <a:t>The closer to zero, the better.</a:t>
            </a:r>
          </a:p>
          <a:p>
            <a:pPr marL="168275" indent="-168275">
              <a:buFont typeface="Arial" panose="020B0604020202020204" pitchFamily="34" charset="0"/>
              <a:buChar char="•"/>
            </a:pPr>
            <a:r>
              <a:rPr lang="en-US" dirty="0"/>
              <a:t>Requirement is marked by the green lines.</a:t>
            </a:r>
          </a:p>
        </p:txBody>
      </p:sp>
    </p:spTree>
    <p:extLst>
      <p:ext uri="{BB962C8B-B14F-4D97-AF65-F5344CB8AC3E}">
        <p14:creationId xmlns:p14="http://schemas.microsoft.com/office/powerpoint/2010/main" val="1019290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94F477C1-7C7F-4BB8-8DC9-B6EF7D15E6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6385" y="1147313"/>
            <a:ext cx="7392838" cy="4106174"/>
          </a:xfrm>
          <a:prstGeom prst="rect">
            <a:avLst/>
          </a:prstGeom>
        </p:spPr>
      </p:pic>
      <p:sp>
        <p:nvSpPr>
          <p:cNvPr id="2" name="Title 1"/>
          <p:cNvSpPr>
            <a:spLocks noGrp="1"/>
          </p:cNvSpPr>
          <p:nvPr>
            <p:ph type="title"/>
          </p:nvPr>
        </p:nvSpPr>
        <p:spPr>
          <a:xfrm>
            <a:off x="1086416" y="128188"/>
            <a:ext cx="10040293" cy="637622"/>
          </a:xfrm>
        </p:spPr>
        <p:txBody>
          <a:bodyPr>
            <a:normAutofit fontScale="90000"/>
          </a:bodyPr>
          <a:lstStyle/>
          <a:p>
            <a:r>
              <a:rPr lang="en-US" dirty="0"/>
              <a:t>IR Noise (NEdT) is many times better than MRD …</a:t>
            </a:r>
          </a:p>
        </p:txBody>
      </p:sp>
      <p:sp>
        <p:nvSpPr>
          <p:cNvPr id="4" name="Date Placeholder 3"/>
          <p:cNvSpPr>
            <a:spLocks noGrp="1"/>
          </p:cNvSpPr>
          <p:nvPr>
            <p:ph type="dt" sz="half" idx="2"/>
          </p:nvPr>
        </p:nvSpPr>
        <p:spPr/>
        <p:txBody>
          <a:bodyPr/>
          <a:lstStyle/>
          <a:p>
            <a:fld id="{BF4A7CF3-5739-4FA4-BA79-8F848A0B75F7}" type="datetime1">
              <a:rPr lang="en-US" smtClean="0"/>
              <a:t>7/28/2022</a:t>
            </a:fld>
            <a:endParaRPr lang="en-US" dirty="0"/>
          </a:p>
        </p:txBody>
      </p:sp>
      <p:sp>
        <p:nvSpPr>
          <p:cNvPr id="5" name="Footer Placeholder 4"/>
          <p:cNvSpPr>
            <a:spLocks noGrp="1"/>
          </p:cNvSpPr>
          <p:nvPr>
            <p:ph type="ftr" sz="quarter" idx="3"/>
          </p:nvPr>
        </p:nvSpPr>
        <p:spPr/>
        <p:txBody>
          <a:bodyPr/>
          <a:lstStyle/>
          <a:p>
            <a:r>
              <a:rPr lang="en-US" dirty="0"/>
              <a:t>PS-PVR for Provisional Maturity of GOES-18 ABI L1b and CMI Products</a:t>
            </a:r>
          </a:p>
        </p:txBody>
      </p:sp>
      <p:sp>
        <p:nvSpPr>
          <p:cNvPr id="6" name="Slide Number Placeholder 5"/>
          <p:cNvSpPr>
            <a:spLocks noGrp="1"/>
          </p:cNvSpPr>
          <p:nvPr>
            <p:ph type="sldNum" sz="quarter" idx="4"/>
          </p:nvPr>
        </p:nvSpPr>
        <p:spPr/>
        <p:txBody>
          <a:bodyPr/>
          <a:lstStyle/>
          <a:p>
            <a:fld id="{F4187418-5481-4E5B-A2F4-9A93734A0716}" type="slidenum">
              <a:rPr lang="en-US" smtClean="0"/>
              <a:t>14</a:t>
            </a:fld>
            <a:endParaRPr lang="en-US" dirty="0"/>
          </a:p>
        </p:txBody>
      </p:sp>
      <p:sp>
        <p:nvSpPr>
          <p:cNvPr id="26" name="TextBox 25">
            <a:extLst>
              <a:ext uri="{FF2B5EF4-FFF2-40B4-BE49-F238E27FC236}">
                <a16:creationId xmlns:a16="http://schemas.microsoft.com/office/drawing/2014/main" id="{F357DB2E-B4EA-436E-BC61-4F4EDC6E9C56}"/>
              </a:ext>
            </a:extLst>
          </p:cNvPr>
          <p:cNvSpPr txBox="1"/>
          <p:nvPr/>
        </p:nvSpPr>
        <p:spPr>
          <a:xfrm>
            <a:off x="598904" y="5526021"/>
            <a:ext cx="10965438" cy="369332"/>
          </a:xfrm>
          <a:prstGeom prst="rect">
            <a:avLst/>
          </a:prstGeom>
          <a:noFill/>
        </p:spPr>
        <p:txBody>
          <a:bodyPr wrap="square" rtlCol="0">
            <a:spAutoFit/>
          </a:bodyPr>
          <a:lstStyle/>
          <a:p>
            <a:pPr algn="ctr"/>
            <a:r>
              <a:rPr lang="en-US" dirty="0"/>
              <a:t>These are the NEdT of detector noise, not the NEdT of the resampled noise that would meet the requirement.</a:t>
            </a:r>
          </a:p>
        </p:txBody>
      </p:sp>
      <p:sp>
        <p:nvSpPr>
          <p:cNvPr id="3" name="TextBox 2">
            <a:extLst>
              <a:ext uri="{FF2B5EF4-FFF2-40B4-BE49-F238E27FC236}">
                <a16:creationId xmlns:a16="http://schemas.microsoft.com/office/drawing/2014/main" id="{F3419262-9CAE-499A-B65C-F1D29527D9B2}"/>
              </a:ext>
            </a:extLst>
          </p:cNvPr>
          <p:cNvSpPr txBox="1"/>
          <p:nvPr/>
        </p:nvSpPr>
        <p:spPr>
          <a:xfrm>
            <a:off x="4619836" y="2784901"/>
            <a:ext cx="3348372" cy="738664"/>
          </a:xfrm>
          <a:prstGeom prst="rect">
            <a:avLst/>
          </a:prstGeom>
          <a:noFill/>
        </p:spPr>
        <p:txBody>
          <a:bodyPr wrap="square" rtlCol="0">
            <a:spAutoFit/>
          </a:bodyPr>
          <a:lstStyle/>
          <a:p>
            <a:pPr algn="ctr"/>
            <a:r>
              <a:rPr lang="en-US" sz="2400" dirty="0"/>
              <a:t>… except for B07</a:t>
            </a:r>
          </a:p>
          <a:p>
            <a:pPr algn="ctr"/>
            <a:r>
              <a:rPr lang="en-US" dirty="0"/>
              <a:t>(not many times better)</a:t>
            </a:r>
          </a:p>
        </p:txBody>
      </p:sp>
      <p:sp>
        <p:nvSpPr>
          <p:cNvPr id="27" name="TextBox 26">
            <a:extLst>
              <a:ext uri="{FF2B5EF4-FFF2-40B4-BE49-F238E27FC236}">
                <a16:creationId xmlns:a16="http://schemas.microsoft.com/office/drawing/2014/main" id="{592A9708-46C8-4582-9057-8EABC7B20402}"/>
              </a:ext>
            </a:extLst>
          </p:cNvPr>
          <p:cNvSpPr txBox="1"/>
          <p:nvPr/>
        </p:nvSpPr>
        <p:spPr>
          <a:xfrm>
            <a:off x="10449147" y="2461735"/>
            <a:ext cx="1587945" cy="646331"/>
          </a:xfrm>
          <a:prstGeom prst="rect">
            <a:avLst/>
          </a:prstGeom>
          <a:noFill/>
        </p:spPr>
        <p:txBody>
          <a:bodyPr wrap="square" rtlCol="0">
            <a:spAutoFit/>
          </a:bodyPr>
          <a:lstStyle/>
          <a:p>
            <a:pPr marL="168275" indent="-168275">
              <a:buFont typeface="Arial" panose="020B0604020202020204" pitchFamily="34" charset="0"/>
              <a:buChar char="•"/>
            </a:pPr>
            <a:r>
              <a:rPr lang="en-US" dirty="0"/>
              <a:t>The lower, the better.</a:t>
            </a:r>
          </a:p>
        </p:txBody>
      </p:sp>
    </p:spTree>
    <p:extLst>
      <p:ext uri="{BB962C8B-B14F-4D97-AF65-F5344CB8AC3E}">
        <p14:creationId xmlns:p14="http://schemas.microsoft.com/office/powerpoint/2010/main" val="12407618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6416" y="128188"/>
            <a:ext cx="10040293" cy="637622"/>
          </a:xfrm>
        </p:spPr>
        <p:txBody>
          <a:bodyPr>
            <a:normAutofit fontScale="90000"/>
          </a:bodyPr>
          <a:lstStyle/>
          <a:p>
            <a:r>
              <a:rPr lang="en-US" dirty="0"/>
              <a:t>IR Noise (NEdT) is many times better than MRD …</a:t>
            </a:r>
          </a:p>
        </p:txBody>
      </p:sp>
      <p:sp>
        <p:nvSpPr>
          <p:cNvPr id="4" name="Date Placeholder 3"/>
          <p:cNvSpPr>
            <a:spLocks noGrp="1"/>
          </p:cNvSpPr>
          <p:nvPr>
            <p:ph type="dt" sz="half" idx="2"/>
          </p:nvPr>
        </p:nvSpPr>
        <p:spPr/>
        <p:txBody>
          <a:bodyPr/>
          <a:lstStyle/>
          <a:p>
            <a:fld id="{BF4A7CF3-5739-4FA4-BA79-8F848A0B75F7}" type="datetime1">
              <a:rPr lang="en-US" smtClean="0"/>
              <a:t>7/28/2022</a:t>
            </a:fld>
            <a:endParaRPr lang="en-US" dirty="0"/>
          </a:p>
        </p:txBody>
      </p:sp>
      <p:sp>
        <p:nvSpPr>
          <p:cNvPr id="5" name="Footer Placeholder 4"/>
          <p:cNvSpPr>
            <a:spLocks noGrp="1"/>
          </p:cNvSpPr>
          <p:nvPr>
            <p:ph type="ftr" sz="quarter" idx="3"/>
          </p:nvPr>
        </p:nvSpPr>
        <p:spPr/>
        <p:txBody>
          <a:bodyPr/>
          <a:lstStyle/>
          <a:p>
            <a:r>
              <a:rPr lang="en-US" dirty="0"/>
              <a:t>PS-PVR for Provisional Maturity of GOES-18 ABI L1b and CMI Products</a:t>
            </a:r>
          </a:p>
        </p:txBody>
      </p:sp>
      <p:sp>
        <p:nvSpPr>
          <p:cNvPr id="6" name="Slide Number Placeholder 5"/>
          <p:cNvSpPr>
            <a:spLocks noGrp="1"/>
          </p:cNvSpPr>
          <p:nvPr>
            <p:ph type="sldNum" sz="quarter" idx="4"/>
          </p:nvPr>
        </p:nvSpPr>
        <p:spPr/>
        <p:txBody>
          <a:bodyPr/>
          <a:lstStyle/>
          <a:p>
            <a:fld id="{F4187418-5481-4E5B-A2F4-9A93734A0716}" type="slidenum">
              <a:rPr lang="en-US" smtClean="0"/>
              <a:t>15</a:t>
            </a:fld>
            <a:endParaRPr lang="en-US" dirty="0"/>
          </a:p>
        </p:txBody>
      </p:sp>
      <p:pic>
        <p:nvPicPr>
          <p:cNvPr id="14" name="Picture 13">
            <a:extLst>
              <a:ext uri="{FF2B5EF4-FFF2-40B4-BE49-F238E27FC236}">
                <a16:creationId xmlns:a16="http://schemas.microsoft.com/office/drawing/2014/main" id="{4507D1EA-E5DA-425D-B884-E6A03FFEB9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24023" y="1147313"/>
            <a:ext cx="7315200" cy="4106174"/>
          </a:xfrm>
          <a:prstGeom prst="rect">
            <a:avLst/>
          </a:prstGeom>
        </p:spPr>
      </p:pic>
      <p:sp>
        <p:nvSpPr>
          <p:cNvPr id="26" name="TextBox 25">
            <a:extLst>
              <a:ext uri="{FF2B5EF4-FFF2-40B4-BE49-F238E27FC236}">
                <a16:creationId xmlns:a16="http://schemas.microsoft.com/office/drawing/2014/main" id="{F357DB2E-B4EA-436E-BC61-4F4EDC6E9C56}"/>
              </a:ext>
            </a:extLst>
          </p:cNvPr>
          <p:cNvSpPr txBox="1"/>
          <p:nvPr/>
        </p:nvSpPr>
        <p:spPr>
          <a:xfrm>
            <a:off x="598904" y="5526021"/>
            <a:ext cx="10965438" cy="369332"/>
          </a:xfrm>
          <a:prstGeom prst="rect">
            <a:avLst/>
          </a:prstGeom>
          <a:noFill/>
        </p:spPr>
        <p:txBody>
          <a:bodyPr wrap="square" rtlCol="0">
            <a:spAutoFit/>
          </a:bodyPr>
          <a:lstStyle/>
          <a:p>
            <a:pPr algn="ctr"/>
            <a:r>
              <a:rPr lang="en-US" dirty="0"/>
              <a:t>NEdT is also stable for all channels.</a:t>
            </a:r>
          </a:p>
        </p:txBody>
      </p:sp>
      <p:sp>
        <p:nvSpPr>
          <p:cNvPr id="3" name="TextBox 2">
            <a:extLst>
              <a:ext uri="{FF2B5EF4-FFF2-40B4-BE49-F238E27FC236}">
                <a16:creationId xmlns:a16="http://schemas.microsoft.com/office/drawing/2014/main" id="{F3419262-9CAE-499A-B65C-F1D29527D9B2}"/>
              </a:ext>
            </a:extLst>
          </p:cNvPr>
          <p:cNvSpPr txBox="1"/>
          <p:nvPr/>
        </p:nvSpPr>
        <p:spPr>
          <a:xfrm>
            <a:off x="4248510" y="2784901"/>
            <a:ext cx="3666226" cy="830997"/>
          </a:xfrm>
          <a:prstGeom prst="rect">
            <a:avLst/>
          </a:prstGeom>
          <a:noFill/>
        </p:spPr>
        <p:txBody>
          <a:bodyPr wrap="square" rtlCol="0">
            <a:spAutoFit/>
          </a:bodyPr>
          <a:lstStyle/>
          <a:p>
            <a:pPr algn="ctr"/>
            <a:r>
              <a:rPr lang="en-US" sz="2400" dirty="0"/>
              <a:t>~6 times better than requirement of 0.10 K</a:t>
            </a:r>
          </a:p>
        </p:txBody>
      </p:sp>
      <p:sp>
        <p:nvSpPr>
          <p:cNvPr id="10" name="TextBox 9">
            <a:extLst>
              <a:ext uri="{FF2B5EF4-FFF2-40B4-BE49-F238E27FC236}">
                <a16:creationId xmlns:a16="http://schemas.microsoft.com/office/drawing/2014/main" id="{8BA1FE95-1CD0-4F60-BBD5-381127DAED7A}"/>
              </a:ext>
            </a:extLst>
          </p:cNvPr>
          <p:cNvSpPr txBox="1"/>
          <p:nvPr/>
        </p:nvSpPr>
        <p:spPr>
          <a:xfrm>
            <a:off x="10449147" y="2461735"/>
            <a:ext cx="1587945" cy="646331"/>
          </a:xfrm>
          <a:prstGeom prst="rect">
            <a:avLst/>
          </a:prstGeom>
          <a:noFill/>
        </p:spPr>
        <p:txBody>
          <a:bodyPr wrap="square" rtlCol="0">
            <a:spAutoFit/>
          </a:bodyPr>
          <a:lstStyle/>
          <a:p>
            <a:pPr marL="168275" indent="-168275">
              <a:buFont typeface="Arial" panose="020B0604020202020204" pitchFamily="34" charset="0"/>
              <a:buChar char="•"/>
            </a:pPr>
            <a:r>
              <a:rPr lang="en-US" dirty="0"/>
              <a:t>The lower, the better.</a:t>
            </a:r>
          </a:p>
        </p:txBody>
      </p:sp>
    </p:spTree>
    <p:extLst>
      <p:ext uri="{BB962C8B-B14F-4D97-AF65-F5344CB8AC3E}">
        <p14:creationId xmlns:p14="http://schemas.microsoft.com/office/powerpoint/2010/main" val="15804774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3E1134E-38FF-4C45-9CAF-AF4C82D047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24022" y="1147314"/>
            <a:ext cx="7315200" cy="4106174"/>
          </a:xfrm>
          <a:prstGeom prst="rect">
            <a:avLst/>
          </a:prstGeom>
        </p:spPr>
      </p:pic>
      <p:sp>
        <p:nvSpPr>
          <p:cNvPr id="2" name="Title 1"/>
          <p:cNvSpPr>
            <a:spLocks noGrp="1"/>
          </p:cNvSpPr>
          <p:nvPr>
            <p:ph type="title"/>
          </p:nvPr>
        </p:nvSpPr>
        <p:spPr>
          <a:xfrm>
            <a:off x="1086416" y="128188"/>
            <a:ext cx="10040293" cy="637622"/>
          </a:xfrm>
        </p:spPr>
        <p:txBody>
          <a:bodyPr>
            <a:normAutofit fontScale="90000"/>
          </a:bodyPr>
          <a:lstStyle/>
          <a:p>
            <a:r>
              <a:rPr lang="en-US" dirty="0"/>
              <a:t>IR Noise (NEdT) is many times better than MRD …</a:t>
            </a:r>
          </a:p>
        </p:txBody>
      </p:sp>
      <p:sp>
        <p:nvSpPr>
          <p:cNvPr id="4" name="Date Placeholder 3"/>
          <p:cNvSpPr>
            <a:spLocks noGrp="1"/>
          </p:cNvSpPr>
          <p:nvPr>
            <p:ph type="dt" sz="half" idx="2"/>
          </p:nvPr>
        </p:nvSpPr>
        <p:spPr/>
        <p:txBody>
          <a:bodyPr/>
          <a:lstStyle/>
          <a:p>
            <a:fld id="{BF4A7CF3-5739-4FA4-BA79-8F848A0B75F7}" type="datetime1">
              <a:rPr lang="en-US" smtClean="0"/>
              <a:t>7/28/2022</a:t>
            </a:fld>
            <a:endParaRPr lang="en-US" dirty="0"/>
          </a:p>
        </p:txBody>
      </p:sp>
      <p:sp>
        <p:nvSpPr>
          <p:cNvPr id="5" name="Footer Placeholder 4"/>
          <p:cNvSpPr>
            <a:spLocks noGrp="1"/>
          </p:cNvSpPr>
          <p:nvPr>
            <p:ph type="ftr" sz="quarter" idx="3"/>
          </p:nvPr>
        </p:nvSpPr>
        <p:spPr/>
        <p:txBody>
          <a:bodyPr/>
          <a:lstStyle/>
          <a:p>
            <a:r>
              <a:rPr lang="en-US" dirty="0"/>
              <a:t>PS-PVR for Provisional Maturity of GOES-18 ABI L1b and CMI Products</a:t>
            </a:r>
          </a:p>
        </p:txBody>
      </p:sp>
      <p:sp>
        <p:nvSpPr>
          <p:cNvPr id="6" name="Slide Number Placeholder 5"/>
          <p:cNvSpPr>
            <a:spLocks noGrp="1"/>
          </p:cNvSpPr>
          <p:nvPr>
            <p:ph type="sldNum" sz="quarter" idx="4"/>
          </p:nvPr>
        </p:nvSpPr>
        <p:spPr/>
        <p:txBody>
          <a:bodyPr/>
          <a:lstStyle/>
          <a:p>
            <a:fld id="{F4187418-5481-4E5B-A2F4-9A93734A0716}" type="slidenum">
              <a:rPr lang="en-US" smtClean="0"/>
              <a:t>16</a:t>
            </a:fld>
            <a:endParaRPr lang="en-US" dirty="0"/>
          </a:p>
        </p:txBody>
      </p:sp>
      <p:sp>
        <p:nvSpPr>
          <p:cNvPr id="26" name="TextBox 25">
            <a:extLst>
              <a:ext uri="{FF2B5EF4-FFF2-40B4-BE49-F238E27FC236}">
                <a16:creationId xmlns:a16="http://schemas.microsoft.com/office/drawing/2014/main" id="{F357DB2E-B4EA-436E-BC61-4F4EDC6E9C56}"/>
              </a:ext>
            </a:extLst>
          </p:cNvPr>
          <p:cNvSpPr txBox="1"/>
          <p:nvPr/>
        </p:nvSpPr>
        <p:spPr>
          <a:xfrm>
            <a:off x="598904" y="5526021"/>
            <a:ext cx="10965438" cy="369332"/>
          </a:xfrm>
          <a:prstGeom prst="rect">
            <a:avLst/>
          </a:prstGeom>
          <a:noFill/>
        </p:spPr>
        <p:txBody>
          <a:bodyPr wrap="square" rtlCol="0">
            <a:spAutoFit/>
          </a:bodyPr>
          <a:lstStyle/>
          <a:p>
            <a:pPr algn="ctr"/>
            <a:r>
              <a:rPr lang="en-US" dirty="0"/>
              <a:t>NEdT is also stable for all channels.</a:t>
            </a:r>
          </a:p>
        </p:txBody>
      </p:sp>
      <p:sp>
        <p:nvSpPr>
          <p:cNvPr id="3" name="TextBox 2">
            <a:extLst>
              <a:ext uri="{FF2B5EF4-FFF2-40B4-BE49-F238E27FC236}">
                <a16:creationId xmlns:a16="http://schemas.microsoft.com/office/drawing/2014/main" id="{F3419262-9CAE-499A-B65C-F1D29527D9B2}"/>
              </a:ext>
            </a:extLst>
          </p:cNvPr>
          <p:cNvSpPr txBox="1"/>
          <p:nvPr/>
        </p:nvSpPr>
        <p:spPr>
          <a:xfrm>
            <a:off x="4248510" y="2784901"/>
            <a:ext cx="3666226" cy="830997"/>
          </a:xfrm>
          <a:prstGeom prst="rect">
            <a:avLst/>
          </a:prstGeom>
          <a:noFill/>
        </p:spPr>
        <p:txBody>
          <a:bodyPr wrap="square" rtlCol="0">
            <a:spAutoFit/>
          </a:bodyPr>
          <a:lstStyle/>
          <a:p>
            <a:pPr algn="ctr"/>
            <a:r>
              <a:rPr lang="en-US" sz="2400" dirty="0"/>
              <a:t>~5 times better than requirement of 0.10 K</a:t>
            </a:r>
          </a:p>
        </p:txBody>
      </p:sp>
      <p:sp>
        <p:nvSpPr>
          <p:cNvPr id="13" name="TextBox 12">
            <a:extLst>
              <a:ext uri="{FF2B5EF4-FFF2-40B4-BE49-F238E27FC236}">
                <a16:creationId xmlns:a16="http://schemas.microsoft.com/office/drawing/2014/main" id="{D092CD18-353A-4AA3-AB10-63928C19DE3B}"/>
              </a:ext>
            </a:extLst>
          </p:cNvPr>
          <p:cNvSpPr txBox="1"/>
          <p:nvPr/>
        </p:nvSpPr>
        <p:spPr>
          <a:xfrm>
            <a:off x="10449147" y="2461735"/>
            <a:ext cx="1587945" cy="646331"/>
          </a:xfrm>
          <a:prstGeom prst="rect">
            <a:avLst/>
          </a:prstGeom>
          <a:noFill/>
        </p:spPr>
        <p:txBody>
          <a:bodyPr wrap="square" rtlCol="0">
            <a:spAutoFit/>
          </a:bodyPr>
          <a:lstStyle/>
          <a:p>
            <a:pPr marL="168275" indent="-168275">
              <a:buFont typeface="Arial" panose="020B0604020202020204" pitchFamily="34" charset="0"/>
              <a:buChar char="•"/>
            </a:pPr>
            <a:r>
              <a:rPr lang="en-US" dirty="0"/>
              <a:t>The lower, the better.</a:t>
            </a:r>
          </a:p>
        </p:txBody>
      </p:sp>
    </p:spTree>
    <p:extLst>
      <p:ext uri="{BB962C8B-B14F-4D97-AF65-F5344CB8AC3E}">
        <p14:creationId xmlns:p14="http://schemas.microsoft.com/office/powerpoint/2010/main" val="15594207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30C48BA-C0A6-48E4-8DE0-0ED88B6152F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24112" y="1150144"/>
            <a:ext cx="7322343" cy="4107656"/>
          </a:xfrm>
          <a:prstGeom prst="rect">
            <a:avLst/>
          </a:prstGeom>
        </p:spPr>
      </p:pic>
      <p:sp>
        <p:nvSpPr>
          <p:cNvPr id="2" name="Title 1"/>
          <p:cNvSpPr>
            <a:spLocks noGrp="1"/>
          </p:cNvSpPr>
          <p:nvPr>
            <p:ph type="title"/>
          </p:nvPr>
        </p:nvSpPr>
        <p:spPr>
          <a:xfrm>
            <a:off x="1086416" y="128188"/>
            <a:ext cx="10040293" cy="637622"/>
          </a:xfrm>
        </p:spPr>
        <p:txBody>
          <a:bodyPr>
            <a:normAutofit fontScale="90000"/>
          </a:bodyPr>
          <a:lstStyle/>
          <a:p>
            <a:r>
              <a:rPr lang="en-US" dirty="0"/>
              <a:t>IR Noise (NEdT) is many times better than MRD …</a:t>
            </a:r>
          </a:p>
        </p:txBody>
      </p:sp>
      <p:sp>
        <p:nvSpPr>
          <p:cNvPr id="4" name="Date Placeholder 3"/>
          <p:cNvSpPr>
            <a:spLocks noGrp="1"/>
          </p:cNvSpPr>
          <p:nvPr>
            <p:ph type="dt" sz="half" idx="2"/>
          </p:nvPr>
        </p:nvSpPr>
        <p:spPr/>
        <p:txBody>
          <a:bodyPr/>
          <a:lstStyle/>
          <a:p>
            <a:fld id="{BF4A7CF3-5739-4FA4-BA79-8F848A0B75F7}" type="datetime1">
              <a:rPr lang="en-US" smtClean="0"/>
              <a:t>7/28/2022</a:t>
            </a:fld>
            <a:endParaRPr lang="en-US" dirty="0"/>
          </a:p>
        </p:txBody>
      </p:sp>
      <p:sp>
        <p:nvSpPr>
          <p:cNvPr id="5" name="Footer Placeholder 4"/>
          <p:cNvSpPr>
            <a:spLocks noGrp="1"/>
          </p:cNvSpPr>
          <p:nvPr>
            <p:ph type="ftr" sz="quarter" idx="3"/>
          </p:nvPr>
        </p:nvSpPr>
        <p:spPr/>
        <p:txBody>
          <a:bodyPr/>
          <a:lstStyle/>
          <a:p>
            <a:r>
              <a:rPr lang="en-US" dirty="0"/>
              <a:t>PS-PVR for Provisional Maturity of GOES-18 ABI L1b and CMI Products</a:t>
            </a:r>
          </a:p>
        </p:txBody>
      </p:sp>
      <p:sp>
        <p:nvSpPr>
          <p:cNvPr id="6" name="Slide Number Placeholder 5"/>
          <p:cNvSpPr>
            <a:spLocks noGrp="1"/>
          </p:cNvSpPr>
          <p:nvPr>
            <p:ph type="sldNum" sz="quarter" idx="4"/>
          </p:nvPr>
        </p:nvSpPr>
        <p:spPr/>
        <p:txBody>
          <a:bodyPr/>
          <a:lstStyle/>
          <a:p>
            <a:fld id="{F4187418-5481-4E5B-A2F4-9A93734A0716}" type="slidenum">
              <a:rPr lang="en-US" smtClean="0"/>
              <a:t>17</a:t>
            </a:fld>
            <a:endParaRPr lang="en-US" dirty="0"/>
          </a:p>
        </p:txBody>
      </p:sp>
      <p:sp>
        <p:nvSpPr>
          <p:cNvPr id="26" name="TextBox 25">
            <a:extLst>
              <a:ext uri="{FF2B5EF4-FFF2-40B4-BE49-F238E27FC236}">
                <a16:creationId xmlns:a16="http://schemas.microsoft.com/office/drawing/2014/main" id="{F357DB2E-B4EA-436E-BC61-4F4EDC6E9C56}"/>
              </a:ext>
            </a:extLst>
          </p:cNvPr>
          <p:cNvSpPr txBox="1"/>
          <p:nvPr/>
        </p:nvSpPr>
        <p:spPr>
          <a:xfrm>
            <a:off x="598904" y="5526021"/>
            <a:ext cx="10965438" cy="369332"/>
          </a:xfrm>
          <a:prstGeom prst="rect">
            <a:avLst/>
          </a:prstGeom>
          <a:noFill/>
        </p:spPr>
        <p:txBody>
          <a:bodyPr wrap="square" rtlCol="0">
            <a:spAutoFit/>
          </a:bodyPr>
          <a:lstStyle/>
          <a:p>
            <a:pPr algn="ctr"/>
            <a:r>
              <a:rPr lang="en-US" dirty="0"/>
              <a:t>NEdT is also stable for all channels.</a:t>
            </a:r>
          </a:p>
        </p:txBody>
      </p:sp>
      <p:sp>
        <p:nvSpPr>
          <p:cNvPr id="3" name="TextBox 2">
            <a:extLst>
              <a:ext uri="{FF2B5EF4-FFF2-40B4-BE49-F238E27FC236}">
                <a16:creationId xmlns:a16="http://schemas.microsoft.com/office/drawing/2014/main" id="{F3419262-9CAE-499A-B65C-F1D29527D9B2}"/>
              </a:ext>
            </a:extLst>
          </p:cNvPr>
          <p:cNvSpPr txBox="1"/>
          <p:nvPr/>
        </p:nvSpPr>
        <p:spPr>
          <a:xfrm>
            <a:off x="4248510" y="2784901"/>
            <a:ext cx="3666226" cy="830997"/>
          </a:xfrm>
          <a:prstGeom prst="rect">
            <a:avLst/>
          </a:prstGeom>
          <a:noFill/>
        </p:spPr>
        <p:txBody>
          <a:bodyPr wrap="square" rtlCol="0">
            <a:spAutoFit/>
          </a:bodyPr>
          <a:lstStyle/>
          <a:p>
            <a:pPr algn="ctr"/>
            <a:r>
              <a:rPr lang="en-US" sz="2400" dirty="0"/>
              <a:t>~3 times better than requirement of 0.10 K</a:t>
            </a:r>
          </a:p>
        </p:txBody>
      </p:sp>
      <p:sp>
        <p:nvSpPr>
          <p:cNvPr id="12" name="TextBox 11">
            <a:extLst>
              <a:ext uri="{FF2B5EF4-FFF2-40B4-BE49-F238E27FC236}">
                <a16:creationId xmlns:a16="http://schemas.microsoft.com/office/drawing/2014/main" id="{F0D049B3-0F59-4819-94F1-87A6CCFA41DE}"/>
              </a:ext>
            </a:extLst>
          </p:cNvPr>
          <p:cNvSpPr txBox="1"/>
          <p:nvPr/>
        </p:nvSpPr>
        <p:spPr>
          <a:xfrm>
            <a:off x="10449147" y="2461735"/>
            <a:ext cx="1587945" cy="646331"/>
          </a:xfrm>
          <a:prstGeom prst="rect">
            <a:avLst/>
          </a:prstGeom>
          <a:noFill/>
        </p:spPr>
        <p:txBody>
          <a:bodyPr wrap="square" rtlCol="0">
            <a:spAutoFit/>
          </a:bodyPr>
          <a:lstStyle/>
          <a:p>
            <a:pPr marL="168275" indent="-168275">
              <a:buFont typeface="Arial" panose="020B0604020202020204" pitchFamily="34" charset="0"/>
              <a:buChar char="•"/>
            </a:pPr>
            <a:r>
              <a:rPr lang="en-US" dirty="0"/>
              <a:t>The lower, the better.</a:t>
            </a:r>
          </a:p>
        </p:txBody>
      </p:sp>
    </p:spTree>
    <p:extLst>
      <p:ext uri="{BB962C8B-B14F-4D97-AF65-F5344CB8AC3E}">
        <p14:creationId xmlns:p14="http://schemas.microsoft.com/office/powerpoint/2010/main" val="26983127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9A4A295-B192-4316-9CC8-E56165076C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24111" y="1150145"/>
            <a:ext cx="7322344" cy="4107656"/>
          </a:xfrm>
          <a:prstGeom prst="rect">
            <a:avLst/>
          </a:prstGeom>
        </p:spPr>
      </p:pic>
      <p:sp>
        <p:nvSpPr>
          <p:cNvPr id="2" name="Title 1"/>
          <p:cNvSpPr>
            <a:spLocks noGrp="1"/>
          </p:cNvSpPr>
          <p:nvPr>
            <p:ph type="title"/>
          </p:nvPr>
        </p:nvSpPr>
        <p:spPr>
          <a:xfrm>
            <a:off x="1086416" y="128188"/>
            <a:ext cx="10040293" cy="637622"/>
          </a:xfrm>
        </p:spPr>
        <p:txBody>
          <a:bodyPr>
            <a:normAutofit fontScale="90000"/>
          </a:bodyPr>
          <a:lstStyle/>
          <a:p>
            <a:r>
              <a:rPr lang="en-US" dirty="0"/>
              <a:t>IR Noise (NEdT) is many times better than MRD …</a:t>
            </a:r>
          </a:p>
        </p:txBody>
      </p:sp>
      <p:sp>
        <p:nvSpPr>
          <p:cNvPr id="4" name="Date Placeholder 3"/>
          <p:cNvSpPr>
            <a:spLocks noGrp="1"/>
          </p:cNvSpPr>
          <p:nvPr>
            <p:ph type="dt" sz="half" idx="2"/>
          </p:nvPr>
        </p:nvSpPr>
        <p:spPr/>
        <p:txBody>
          <a:bodyPr/>
          <a:lstStyle/>
          <a:p>
            <a:fld id="{BF4A7CF3-5739-4FA4-BA79-8F848A0B75F7}" type="datetime1">
              <a:rPr lang="en-US" smtClean="0"/>
              <a:t>7/28/2022</a:t>
            </a:fld>
            <a:endParaRPr lang="en-US" dirty="0"/>
          </a:p>
        </p:txBody>
      </p:sp>
      <p:sp>
        <p:nvSpPr>
          <p:cNvPr id="5" name="Footer Placeholder 4"/>
          <p:cNvSpPr>
            <a:spLocks noGrp="1"/>
          </p:cNvSpPr>
          <p:nvPr>
            <p:ph type="ftr" sz="quarter" idx="3"/>
          </p:nvPr>
        </p:nvSpPr>
        <p:spPr/>
        <p:txBody>
          <a:bodyPr/>
          <a:lstStyle/>
          <a:p>
            <a:r>
              <a:rPr lang="en-US" dirty="0"/>
              <a:t>PS-PVR for Provisional Maturity of GOES-18 ABI L1b and CMI Products</a:t>
            </a:r>
          </a:p>
        </p:txBody>
      </p:sp>
      <p:sp>
        <p:nvSpPr>
          <p:cNvPr id="6" name="Slide Number Placeholder 5"/>
          <p:cNvSpPr>
            <a:spLocks noGrp="1"/>
          </p:cNvSpPr>
          <p:nvPr>
            <p:ph type="sldNum" sz="quarter" idx="4"/>
          </p:nvPr>
        </p:nvSpPr>
        <p:spPr/>
        <p:txBody>
          <a:bodyPr/>
          <a:lstStyle/>
          <a:p>
            <a:fld id="{F4187418-5481-4E5B-A2F4-9A93734A0716}" type="slidenum">
              <a:rPr lang="en-US" smtClean="0"/>
              <a:t>18</a:t>
            </a:fld>
            <a:endParaRPr lang="en-US" dirty="0"/>
          </a:p>
        </p:txBody>
      </p:sp>
      <p:sp>
        <p:nvSpPr>
          <p:cNvPr id="26" name="TextBox 25">
            <a:extLst>
              <a:ext uri="{FF2B5EF4-FFF2-40B4-BE49-F238E27FC236}">
                <a16:creationId xmlns:a16="http://schemas.microsoft.com/office/drawing/2014/main" id="{F357DB2E-B4EA-436E-BC61-4F4EDC6E9C56}"/>
              </a:ext>
            </a:extLst>
          </p:cNvPr>
          <p:cNvSpPr txBox="1"/>
          <p:nvPr/>
        </p:nvSpPr>
        <p:spPr>
          <a:xfrm>
            <a:off x="598904" y="5526021"/>
            <a:ext cx="10965438" cy="369332"/>
          </a:xfrm>
          <a:prstGeom prst="rect">
            <a:avLst/>
          </a:prstGeom>
          <a:noFill/>
        </p:spPr>
        <p:txBody>
          <a:bodyPr wrap="square" rtlCol="0">
            <a:spAutoFit/>
          </a:bodyPr>
          <a:lstStyle/>
          <a:p>
            <a:pPr algn="ctr"/>
            <a:r>
              <a:rPr lang="en-US" dirty="0"/>
              <a:t>NEdT is also stable for all channels.</a:t>
            </a:r>
          </a:p>
        </p:txBody>
      </p:sp>
      <p:sp>
        <p:nvSpPr>
          <p:cNvPr id="3" name="TextBox 2">
            <a:extLst>
              <a:ext uri="{FF2B5EF4-FFF2-40B4-BE49-F238E27FC236}">
                <a16:creationId xmlns:a16="http://schemas.microsoft.com/office/drawing/2014/main" id="{F3419262-9CAE-499A-B65C-F1D29527D9B2}"/>
              </a:ext>
            </a:extLst>
          </p:cNvPr>
          <p:cNvSpPr txBox="1"/>
          <p:nvPr/>
        </p:nvSpPr>
        <p:spPr>
          <a:xfrm>
            <a:off x="4248510" y="2784901"/>
            <a:ext cx="3666226" cy="830997"/>
          </a:xfrm>
          <a:prstGeom prst="rect">
            <a:avLst/>
          </a:prstGeom>
          <a:noFill/>
        </p:spPr>
        <p:txBody>
          <a:bodyPr wrap="square" rtlCol="0">
            <a:spAutoFit/>
          </a:bodyPr>
          <a:lstStyle/>
          <a:p>
            <a:pPr algn="ctr"/>
            <a:r>
              <a:rPr lang="en-US" sz="2400" dirty="0"/>
              <a:t>~3 times better than requirement of 0.10 K</a:t>
            </a:r>
          </a:p>
        </p:txBody>
      </p:sp>
      <p:sp>
        <p:nvSpPr>
          <p:cNvPr id="12" name="TextBox 11">
            <a:extLst>
              <a:ext uri="{FF2B5EF4-FFF2-40B4-BE49-F238E27FC236}">
                <a16:creationId xmlns:a16="http://schemas.microsoft.com/office/drawing/2014/main" id="{EC6458A2-BB68-4921-8482-862BF4E45E57}"/>
              </a:ext>
            </a:extLst>
          </p:cNvPr>
          <p:cNvSpPr txBox="1"/>
          <p:nvPr/>
        </p:nvSpPr>
        <p:spPr>
          <a:xfrm>
            <a:off x="10449147" y="2461735"/>
            <a:ext cx="1587945" cy="646331"/>
          </a:xfrm>
          <a:prstGeom prst="rect">
            <a:avLst/>
          </a:prstGeom>
          <a:noFill/>
        </p:spPr>
        <p:txBody>
          <a:bodyPr wrap="square" rtlCol="0">
            <a:spAutoFit/>
          </a:bodyPr>
          <a:lstStyle/>
          <a:p>
            <a:pPr marL="168275" indent="-168275">
              <a:buFont typeface="Arial" panose="020B0604020202020204" pitchFamily="34" charset="0"/>
              <a:buChar char="•"/>
            </a:pPr>
            <a:r>
              <a:rPr lang="en-US" dirty="0"/>
              <a:t>The lower, the better.</a:t>
            </a:r>
          </a:p>
        </p:txBody>
      </p:sp>
    </p:spTree>
    <p:extLst>
      <p:ext uri="{BB962C8B-B14F-4D97-AF65-F5344CB8AC3E}">
        <p14:creationId xmlns:p14="http://schemas.microsoft.com/office/powerpoint/2010/main" val="42787506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309B60D-62CC-44CB-AF24-9267BF9359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24111" y="1155939"/>
            <a:ext cx="7322345" cy="4101862"/>
          </a:xfrm>
          <a:prstGeom prst="rect">
            <a:avLst/>
          </a:prstGeom>
        </p:spPr>
      </p:pic>
      <p:sp>
        <p:nvSpPr>
          <p:cNvPr id="2" name="Title 1"/>
          <p:cNvSpPr>
            <a:spLocks noGrp="1"/>
          </p:cNvSpPr>
          <p:nvPr>
            <p:ph type="title"/>
          </p:nvPr>
        </p:nvSpPr>
        <p:spPr>
          <a:xfrm>
            <a:off x="1086416" y="128188"/>
            <a:ext cx="10040293" cy="637622"/>
          </a:xfrm>
        </p:spPr>
        <p:txBody>
          <a:bodyPr>
            <a:normAutofit fontScale="90000"/>
          </a:bodyPr>
          <a:lstStyle/>
          <a:p>
            <a:r>
              <a:rPr lang="en-US" dirty="0"/>
              <a:t>IR Noise (NEdT) is many times better than MRD …</a:t>
            </a:r>
          </a:p>
        </p:txBody>
      </p:sp>
      <p:sp>
        <p:nvSpPr>
          <p:cNvPr id="4" name="Date Placeholder 3"/>
          <p:cNvSpPr>
            <a:spLocks noGrp="1"/>
          </p:cNvSpPr>
          <p:nvPr>
            <p:ph type="dt" sz="half" idx="2"/>
          </p:nvPr>
        </p:nvSpPr>
        <p:spPr/>
        <p:txBody>
          <a:bodyPr/>
          <a:lstStyle/>
          <a:p>
            <a:fld id="{BF4A7CF3-5739-4FA4-BA79-8F848A0B75F7}" type="datetime1">
              <a:rPr lang="en-US" smtClean="0"/>
              <a:t>7/28/2022</a:t>
            </a:fld>
            <a:endParaRPr lang="en-US" dirty="0"/>
          </a:p>
        </p:txBody>
      </p:sp>
      <p:sp>
        <p:nvSpPr>
          <p:cNvPr id="5" name="Footer Placeholder 4"/>
          <p:cNvSpPr>
            <a:spLocks noGrp="1"/>
          </p:cNvSpPr>
          <p:nvPr>
            <p:ph type="ftr" sz="quarter" idx="3"/>
          </p:nvPr>
        </p:nvSpPr>
        <p:spPr/>
        <p:txBody>
          <a:bodyPr/>
          <a:lstStyle/>
          <a:p>
            <a:r>
              <a:rPr lang="en-US" dirty="0"/>
              <a:t>PS-PVR for Provisional Maturity of GOES-18 ABI L1b and CMI Products</a:t>
            </a:r>
          </a:p>
        </p:txBody>
      </p:sp>
      <p:sp>
        <p:nvSpPr>
          <p:cNvPr id="6" name="Slide Number Placeholder 5"/>
          <p:cNvSpPr>
            <a:spLocks noGrp="1"/>
          </p:cNvSpPr>
          <p:nvPr>
            <p:ph type="sldNum" sz="quarter" idx="4"/>
          </p:nvPr>
        </p:nvSpPr>
        <p:spPr/>
        <p:txBody>
          <a:bodyPr/>
          <a:lstStyle/>
          <a:p>
            <a:fld id="{F4187418-5481-4E5B-A2F4-9A93734A0716}" type="slidenum">
              <a:rPr lang="en-US" smtClean="0"/>
              <a:t>19</a:t>
            </a:fld>
            <a:endParaRPr lang="en-US" dirty="0"/>
          </a:p>
        </p:txBody>
      </p:sp>
      <p:sp>
        <p:nvSpPr>
          <p:cNvPr id="26" name="TextBox 25">
            <a:extLst>
              <a:ext uri="{FF2B5EF4-FFF2-40B4-BE49-F238E27FC236}">
                <a16:creationId xmlns:a16="http://schemas.microsoft.com/office/drawing/2014/main" id="{F357DB2E-B4EA-436E-BC61-4F4EDC6E9C56}"/>
              </a:ext>
            </a:extLst>
          </p:cNvPr>
          <p:cNvSpPr txBox="1"/>
          <p:nvPr/>
        </p:nvSpPr>
        <p:spPr>
          <a:xfrm>
            <a:off x="598904" y="5526021"/>
            <a:ext cx="10965438" cy="369332"/>
          </a:xfrm>
          <a:prstGeom prst="rect">
            <a:avLst/>
          </a:prstGeom>
          <a:noFill/>
        </p:spPr>
        <p:txBody>
          <a:bodyPr wrap="square" rtlCol="0">
            <a:spAutoFit/>
          </a:bodyPr>
          <a:lstStyle/>
          <a:p>
            <a:pPr algn="ctr"/>
            <a:r>
              <a:rPr lang="en-US" dirty="0"/>
              <a:t>NEdT is also stable for all channels.</a:t>
            </a:r>
          </a:p>
        </p:txBody>
      </p:sp>
      <p:sp>
        <p:nvSpPr>
          <p:cNvPr id="3" name="TextBox 2">
            <a:extLst>
              <a:ext uri="{FF2B5EF4-FFF2-40B4-BE49-F238E27FC236}">
                <a16:creationId xmlns:a16="http://schemas.microsoft.com/office/drawing/2014/main" id="{F3419262-9CAE-499A-B65C-F1D29527D9B2}"/>
              </a:ext>
            </a:extLst>
          </p:cNvPr>
          <p:cNvSpPr txBox="1"/>
          <p:nvPr/>
        </p:nvSpPr>
        <p:spPr>
          <a:xfrm>
            <a:off x="4248510" y="2784901"/>
            <a:ext cx="3666226" cy="830997"/>
          </a:xfrm>
          <a:prstGeom prst="rect">
            <a:avLst/>
          </a:prstGeom>
          <a:noFill/>
        </p:spPr>
        <p:txBody>
          <a:bodyPr wrap="square" rtlCol="0">
            <a:spAutoFit/>
          </a:bodyPr>
          <a:lstStyle/>
          <a:p>
            <a:pPr algn="ctr"/>
            <a:r>
              <a:rPr lang="en-US" sz="2400" dirty="0"/>
              <a:t>~4 times better than requirement of 0.10 K</a:t>
            </a:r>
          </a:p>
        </p:txBody>
      </p:sp>
      <p:sp>
        <p:nvSpPr>
          <p:cNvPr id="12" name="TextBox 11">
            <a:extLst>
              <a:ext uri="{FF2B5EF4-FFF2-40B4-BE49-F238E27FC236}">
                <a16:creationId xmlns:a16="http://schemas.microsoft.com/office/drawing/2014/main" id="{B471DC7D-2BFD-4647-AF76-8290E20F5F69}"/>
              </a:ext>
            </a:extLst>
          </p:cNvPr>
          <p:cNvSpPr txBox="1"/>
          <p:nvPr/>
        </p:nvSpPr>
        <p:spPr>
          <a:xfrm>
            <a:off x="10449147" y="2461735"/>
            <a:ext cx="1587945" cy="646331"/>
          </a:xfrm>
          <a:prstGeom prst="rect">
            <a:avLst/>
          </a:prstGeom>
          <a:noFill/>
        </p:spPr>
        <p:txBody>
          <a:bodyPr wrap="square" rtlCol="0">
            <a:spAutoFit/>
          </a:bodyPr>
          <a:lstStyle/>
          <a:p>
            <a:pPr marL="168275" indent="-168275">
              <a:buFont typeface="Arial" panose="020B0604020202020204" pitchFamily="34" charset="0"/>
              <a:buChar char="•"/>
            </a:pPr>
            <a:r>
              <a:rPr lang="en-US" dirty="0"/>
              <a:t>The lower, the better.</a:t>
            </a:r>
          </a:p>
        </p:txBody>
      </p:sp>
    </p:spTree>
    <p:extLst>
      <p:ext uri="{BB962C8B-B14F-4D97-AF65-F5344CB8AC3E}">
        <p14:creationId xmlns:p14="http://schemas.microsoft.com/office/powerpoint/2010/main" val="32821659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224E0-72B5-48A3-92FD-CC3BB75105FA}"/>
              </a:ext>
            </a:extLst>
          </p:cNvPr>
          <p:cNvSpPr>
            <a:spLocks noGrp="1"/>
          </p:cNvSpPr>
          <p:nvPr>
            <p:ph type="title"/>
          </p:nvPr>
        </p:nvSpPr>
        <p:spPr/>
        <p:txBody>
          <a:bodyPr>
            <a:normAutofit fontScale="90000"/>
          </a:bodyPr>
          <a:lstStyle/>
          <a:p>
            <a:r>
              <a:rPr lang="en-US" dirty="0"/>
              <a:t>Presentation Outline</a:t>
            </a:r>
          </a:p>
        </p:txBody>
      </p:sp>
      <p:sp>
        <p:nvSpPr>
          <p:cNvPr id="3" name="Content Placeholder 2">
            <a:extLst>
              <a:ext uri="{FF2B5EF4-FFF2-40B4-BE49-F238E27FC236}">
                <a16:creationId xmlns:a16="http://schemas.microsoft.com/office/drawing/2014/main" id="{4100D9E2-AE07-413A-A848-D2BB6EC3FA02}"/>
              </a:ext>
            </a:extLst>
          </p:cNvPr>
          <p:cNvSpPr>
            <a:spLocks noGrp="1"/>
          </p:cNvSpPr>
          <p:nvPr>
            <p:ph idx="1"/>
          </p:nvPr>
        </p:nvSpPr>
        <p:spPr/>
        <p:txBody>
          <a:bodyPr>
            <a:normAutofit lnSpcReduction="10000"/>
          </a:bodyPr>
          <a:lstStyle/>
          <a:p>
            <a:pPr marL="346075" indent="-346075"/>
            <a:r>
              <a:rPr lang="en-US" dirty="0"/>
              <a:t>Introduction</a:t>
            </a:r>
          </a:p>
          <a:p>
            <a:pPr marL="803275" lvl="1" indent="-346075"/>
            <a:r>
              <a:rPr lang="en-US" dirty="0"/>
              <a:t>Background</a:t>
            </a:r>
          </a:p>
          <a:p>
            <a:pPr marL="803275" lvl="1" indent="-346075"/>
            <a:r>
              <a:rPr lang="en-US" dirty="0"/>
              <a:t>Scope and Organization</a:t>
            </a:r>
          </a:p>
          <a:p>
            <a:pPr marL="346075" indent="-346075"/>
            <a:r>
              <a:rPr lang="en-US" dirty="0"/>
              <a:t>Key Performance</a:t>
            </a:r>
          </a:p>
          <a:p>
            <a:pPr marL="803275" lvl="1" indent="-346075"/>
            <a:r>
              <a:rPr lang="en-US" dirty="0"/>
              <a:t>Radiometric Calibration</a:t>
            </a:r>
          </a:p>
          <a:p>
            <a:pPr marL="803275" lvl="1" indent="-346075"/>
            <a:r>
              <a:rPr lang="en-US" dirty="0"/>
              <a:t>Image Navigation and Registration</a:t>
            </a:r>
          </a:p>
          <a:p>
            <a:pPr marL="803275" lvl="1" indent="-346075"/>
            <a:r>
              <a:rPr lang="en-US" dirty="0"/>
              <a:t>Notable issues</a:t>
            </a:r>
          </a:p>
          <a:p>
            <a:pPr marL="346075" indent="-346075"/>
            <a:r>
              <a:rPr lang="en-US" dirty="0"/>
              <a:t>Maturity Assessment</a:t>
            </a:r>
          </a:p>
          <a:p>
            <a:pPr marL="803275" lvl="1" indent="-346075"/>
            <a:r>
              <a:rPr lang="en-US" dirty="0"/>
              <a:t>Entrance</a:t>
            </a:r>
          </a:p>
          <a:p>
            <a:pPr marL="803275" lvl="1" indent="-346075"/>
            <a:r>
              <a:rPr lang="en-US" dirty="0"/>
              <a:t>Exit</a:t>
            </a:r>
          </a:p>
          <a:p>
            <a:pPr marL="803275" lvl="1" indent="-346075"/>
            <a:r>
              <a:rPr lang="en-US" dirty="0"/>
              <a:t>Path to Full Validation</a:t>
            </a:r>
          </a:p>
          <a:p>
            <a:pPr marL="346075" indent="-346075"/>
            <a:r>
              <a:rPr lang="en-US" dirty="0"/>
              <a:t>Summary and Recommendations</a:t>
            </a:r>
          </a:p>
        </p:txBody>
      </p:sp>
      <p:sp>
        <p:nvSpPr>
          <p:cNvPr id="4" name="Date Placeholder 3">
            <a:extLst>
              <a:ext uri="{FF2B5EF4-FFF2-40B4-BE49-F238E27FC236}">
                <a16:creationId xmlns:a16="http://schemas.microsoft.com/office/drawing/2014/main" id="{3813884F-F5E8-4AFD-87DF-3A4FB4AB17B4}"/>
              </a:ext>
            </a:extLst>
          </p:cNvPr>
          <p:cNvSpPr>
            <a:spLocks noGrp="1"/>
          </p:cNvSpPr>
          <p:nvPr>
            <p:ph type="dt" sz="half" idx="2"/>
          </p:nvPr>
        </p:nvSpPr>
        <p:spPr/>
        <p:txBody>
          <a:bodyPr/>
          <a:lstStyle/>
          <a:p>
            <a:fld id="{92648067-30DD-4C91-8F88-3ACA27AF385E}" type="datetime1">
              <a:rPr lang="en-US" smtClean="0"/>
              <a:t>7/28/2022</a:t>
            </a:fld>
            <a:endParaRPr lang="en-US" dirty="0"/>
          </a:p>
        </p:txBody>
      </p:sp>
      <p:sp>
        <p:nvSpPr>
          <p:cNvPr id="5" name="Footer Placeholder 4">
            <a:extLst>
              <a:ext uri="{FF2B5EF4-FFF2-40B4-BE49-F238E27FC236}">
                <a16:creationId xmlns:a16="http://schemas.microsoft.com/office/drawing/2014/main" id="{53A7B1C3-A04A-4F85-A1A9-F4DC97897EFA}"/>
              </a:ext>
            </a:extLst>
          </p:cNvPr>
          <p:cNvSpPr>
            <a:spLocks noGrp="1"/>
          </p:cNvSpPr>
          <p:nvPr>
            <p:ph type="ftr" sz="quarter" idx="3"/>
          </p:nvPr>
        </p:nvSpPr>
        <p:spPr/>
        <p:txBody>
          <a:bodyPr/>
          <a:lstStyle/>
          <a:p>
            <a:r>
              <a:rPr lang="en-US" dirty="0"/>
              <a:t>PS-PVR for Provisional Maturity of GOES-18 ABI L1b and CMI Products</a:t>
            </a:r>
          </a:p>
        </p:txBody>
      </p:sp>
      <p:sp>
        <p:nvSpPr>
          <p:cNvPr id="6" name="Slide Number Placeholder 5">
            <a:extLst>
              <a:ext uri="{FF2B5EF4-FFF2-40B4-BE49-F238E27FC236}">
                <a16:creationId xmlns:a16="http://schemas.microsoft.com/office/drawing/2014/main" id="{D58AB5E1-3B96-4F9E-9D6E-015BCCDEBAC8}"/>
              </a:ext>
            </a:extLst>
          </p:cNvPr>
          <p:cNvSpPr>
            <a:spLocks noGrp="1"/>
          </p:cNvSpPr>
          <p:nvPr>
            <p:ph type="sldNum" sz="quarter" idx="4"/>
          </p:nvPr>
        </p:nvSpPr>
        <p:spPr/>
        <p:txBody>
          <a:bodyPr/>
          <a:lstStyle/>
          <a:p>
            <a:fld id="{24AD0344-B142-42FF-A24F-67F68BAAC27D}" type="slidenum">
              <a:rPr lang="en-US" smtClean="0"/>
              <a:pPr/>
              <a:t>2</a:t>
            </a:fld>
            <a:endParaRPr lang="en-US" dirty="0"/>
          </a:p>
        </p:txBody>
      </p:sp>
    </p:spTree>
    <p:extLst>
      <p:ext uri="{BB962C8B-B14F-4D97-AF65-F5344CB8AC3E}">
        <p14:creationId xmlns:p14="http://schemas.microsoft.com/office/powerpoint/2010/main" val="29075006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6CF74B4-5B93-46C2-BD88-A23D0462DE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24111" y="1155940"/>
            <a:ext cx="7322345" cy="4097547"/>
          </a:xfrm>
          <a:prstGeom prst="rect">
            <a:avLst/>
          </a:prstGeom>
        </p:spPr>
      </p:pic>
      <p:sp>
        <p:nvSpPr>
          <p:cNvPr id="2" name="Title 1"/>
          <p:cNvSpPr>
            <a:spLocks noGrp="1"/>
          </p:cNvSpPr>
          <p:nvPr>
            <p:ph type="title"/>
          </p:nvPr>
        </p:nvSpPr>
        <p:spPr>
          <a:xfrm>
            <a:off x="1086416" y="128188"/>
            <a:ext cx="10040293" cy="637622"/>
          </a:xfrm>
        </p:spPr>
        <p:txBody>
          <a:bodyPr>
            <a:normAutofit fontScale="90000"/>
          </a:bodyPr>
          <a:lstStyle/>
          <a:p>
            <a:r>
              <a:rPr lang="en-US" dirty="0"/>
              <a:t>IR Noise (NEdT) is many times better than MRD …</a:t>
            </a:r>
          </a:p>
        </p:txBody>
      </p:sp>
      <p:sp>
        <p:nvSpPr>
          <p:cNvPr id="4" name="Date Placeholder 3"/>
          <p:cNvSpPr>
            <a:spLocks noGrp="1"/>
          </p:cNvSpPr>
          <p:nvPr>
            <p:ph type="dt" sz="half" idx="2"/>
          </p:nvPr>
        </p:nvSpPr>
        <p:spPr/>
        <p:txBody>
          <a:bodyPr/>
          <a:lstStyle/>
          <a:p>
            <a:fld id="{BF4A7CF3-5739-4FA4-BA79-8F848A0B75F7}" type="datetime1">
              <a:rPr lang="en-US" smtClean="0"/>
              <a:t>7/28/2022</a:t>
            </a:fld>
            <a:endParaRPr lang="en-US" dirty="0"/>
          </a:p>
        </p:txBody>
      </p:sp>
      <p:sp>
        <p:nvSpPr>
          <p:cNvPr id="5" name="Footer Placeholder 4"/>
          <p:cNvSpPr>
            <a:spLocks noGrp="1"/>
          </p:cNvSpPr>
          <p:nvPr>
            <p:ph type="ftr" sz="quarter" idx="3"/>
          </p:nvPr>
        </p:nvSpPr>
        <p:spPr/>
        <p:txBody>
          <a:bodyPr/>
          <a:lstStyle/>
          <a:p>
            <a:r>
              <a:rPr lang="en-US" dirty="0"/>
              <a:t>PS-PVR for Provisional Maturity of GOES-18 ABI L1b and CMI Products</a:t>
            </a:r>
          </a:p>
        </p:txBody>
      </p:sp>
      <p:sp>
        <p:nvSpPr>
          <p:cNvPr id="6" name="Slide Number Placeholder 5"/>
          <p:cNvSpPr>
            <a:spLocks noGrp="1"/>
          </p:cNvSpPr>
          <p:nvPr>
            <p:ph type="sldNum" sz="quarter" idx="4"/>
          </p:nvPr>
        </p:nvSpPr>
        <p:spPr/>
        <p:txBody>
          <a:bodyPr/>
          <a:lstStyle/>
          <a:p>
            <a:fld id="{F4187418-5481-4E5B-A2F4-9A93734A0716}" type="slidenum">
              <a:rPr lang="en-US" smtClean="0"/>
              <a:t>20</a:t>
            </a:fld>
            <a:endParaRPr lang="en-US" dirty="0"/>
          </a:p>
        </p:txBody>
      </p:sp>
      <p:sp>
        <p:nvSpPr>
          <p:cNvPr id="26" name="TextBox 25">
            <a:extLst>
              <a:ext uri="{FF2B5EF4-FFF2-40B4-BE49-F238E27FC236}">
                <a16:creationId xmlns:a16="http://schemas.microsoft.com/office/drawing/2014/main" id="{F357DB2E-B4EA-436E-BC61-4F4EDC6E9C56}"/>
              </a:ext>
            </a:extLst>
          </p:cNvPr>
          <p:cNvSpPr txBox="1"/>
          <p:nvPr/>
        </p:nvSpPr>
        <p:spPr>
          <a:xfrm>
            <a:off x="598904" y="5526021"/>
            <a:ext cx="10965438" cy="369332"/>
          </a:xfrm>
          <a:prstGeom prst="rect">
            <a:avLst/>
          </a:prstGeom>
          <a:noFill/>
        </p:spPr>
        <p:txBody>
          <a:bodyPr wrap="square" rtlCol="0">
            <a:spAutoFit/>
          </a:bodyPr>
          <a:lstStyle/>
          <a:p>
            <a:pPr algn="ctr"/>
            <a:r>
              <a:rPr lang="en-US" dirty="0"/>
              <a:t>NEdT is also stable for all channels.</a:t>
            </a:r>
          </a:p>
        </p:txBody>
      </p:sp>
      <p:sp>
        <p:nvSpPr>
          <p:cNvPr id="3" name="TextBox 2">
            <a:extLst>
              <a:ext uri="{FF2B5EF4-FFF2-40B4-BE49-F238E27FC236}">
                <a16:creationId xmlns:a16="http://schemas.microsoft.com/office/drawing/2014/main" id="{F3419262-9CAE-499A-B65C-F1D29527D9B2}"/>
              </a:ext>
            </a:extLst>
          </p:cNvPr>
          <p:cNvSpPr txBox="1"/>
          <p:nvPr/>
        </p:nvSpPr>
        <p:spPr>
          <a:xfrm>
            <a:off x="4248510" y="2784901"/>
            <a:ext cx="3666226" cy="830997"/>
          </a:xfrm>
          <a:prstGeom prst="rect">
            <a:avLst/>
          </a:prstGeom>
          <a:noFill/>
        </p:spPr>
        <p:txBody>
          <a:bodyPr wrap="square" rtlCol="0">
            <a:spAutoFit/>
          </a:bodyPr>
          <a:lstStyle/>
          <a:p>
            <a:pPr algn="ctr"/>
            <a:r>
              <a:rPr lang="en-US" sz="2400" dirty="0"/>
              <a:t>~3 times better than requirement of 0.10 K</a:t>
            </a:r>
          </a:p>
        </p:txBody>
      </p:sp>
      <p:sp>
        <p:nvSpPr>
          <p:cNvPr id="12" name="TextBox 11">
            <a:extLst>
              <a:ext uri="{FF2B5EF4-FFF2-40B4-BE49-F238E27FC236}">
                <a16:creationId xmlns:a16="http://schemas.microsoft.com/office/drawing/2014/main" id="{C23E4A8B-71EA-4CFB-84E0-89DCFC08101D}"/>
              </a:ext>
            </a:extLst>
          </p:cNvPr>
          <p:cNvSpPr txBox="1"/>
          <p:nvPr/>
        </p:nvSpPr>
        <p:spPr>
          <a:xfrm>
            <a:off x="10449147" y="2461735"/>
            <a:ext cx="1587945" cy="646331"/>
          </a:xfrm>
          <a:prstGeom prst="rect">
            <a:avLst/>
          </a:prstGeom>
          <a:noFill/>
        </p:spPr>
        <p:txBody>
          <a:bodyPr wrap="square" rtlCol="0">
            <a:spAutoFit/>
          </a:bodyPr>
          <a:lstStyle/>
          <a:p>
            <a:pPr marL="168275" indent="-168275">
              <a:buFont typeface="Arial" panose="020B0604020202020204" pitchFamily="34" charset="0"/>
              <a:buChar char="•"/>
            </a:pPr>
            <a:r>
              <a:rPr lang="en-US" dirty="0"/>
              <a:t>The lower, the better.</a:t>
            </a:r>
          </a:p>
        </p:txBody>
      </p:sp>
    </p:spTree>
    <p:extLst>
      <p:ext uri="{BB962C8B-B14F-4D97-AF65-F5344CB8AC3E}">
        <p14:creationId xmlns:p14="http://schemas.microsoft.com/office/powerpoint/2010/main" val="655500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10DC761-352E-42B0-BB05-5A391BDF44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24111" y="1155940"/>
            <a:ext cx="7322345" cy="4097547"/>
          </a:xfrm>
          <a:prstGeom prst="rect">
            <a:avLst/>
          </a:prstGeom>
        </p:spPr>
      </p:pic>
      <p:sp>
        <p:nvSpPr>
          <p:cNvPr id="2" name="Title 1"/>
          <p:cNvSpPr>
            <a:spLocks noGrp="1"/>
          </p:cNvSpPr>
          <p:nvPr>
            <p:ph type="title"/>
          </p:nvPr>
        </p:nvSpPr>
        <p:spPr>
          <a:xfrm>
            <a:off x="1086416" y="128188"/>
            <a:ext cx="10040293" cy="637622"/>
          </a:xfrm>
        </p:spPr>
        <p:txBody>
          <a:bodyPr>
            <a:normAutofit fontScale="90000"/>
          </a:bodyPr>
          <a:lstStyle/>
          <a:p>
            <a:r>
              <a:rPr lang="en-US" dirty="0"/>
              <a:t>IR Noise (NEdT) is many times better than MRD …</a:t>
            </a:r>
          </a:p>
        </p:txBody>
      </p:sp>
      <p:sp>
        <p:nvSpPr>
          <p:cNvPr id="4" name="Date Placeholder 3"/>
          <p:cNvSpPr>
            <a:spLocks noGrp="1"/>
          </p:cNvSpPr>
          <p:nvPr>
            <p:ph type="dt" sz="half" idx="2"/>
          </p:nvPr>
        </p:nvSpPr>
        <p:spPr/>
        <p:txBody>
          <a:bodyPr/>
          <a:lstStyle/>
          <a:p>
            <a:fld id="{BF4A7CF3-5739-4FA4-BA79-8F848A0B75F7}" type="datetime1">
              <a:rPr lang="en-US" smtClean="0"/>
              <a:t>7/28/2022</a:t>
            </a:fld>
            <a:endParaRPr lang="en-US" dirty="0"/>
          </a:p>
        </p:txBody>
      </p:sp>
      <p:sp>
        <p:nvSpPr>
          <p:cNvPr id="5" name="Footer Placeholder 4"/>
          <p:cNvSpPr>
            <a:spLocks noGrp="1"/>
          </p:cNvSpPr>
          <p:nvPr>
            <p:ph type="ftr" sz="quarter" idx="3"/>
          </p:nvPr>
        </p:nvSpPr>
        <p:spPr/>
        <p:txBody>
          <a:bodyPr/>
          <a:lstStyle/>
          <a:p>
            <a:r>
              <a:rPr lang="en-US" dirty="0"/>
              <a:t>PS-PVR for Provisional Maturity of GOES-18 ABI L1b and CMI Products</a:t>
            </a:r>
          </a:p>
        </p:txBody>
      </p:sp>
      <p:sp>
        <p:nvSpPr>
          <p:cNvPr id="6" name="Slide Number Placeholder 5"/>
          <p:cNvSpPr>
            <a:spLocks noGrp="1"/>
          </p:cNvSpPr>
          <p:nvPr>
            <p:ph type="sldNum" sz="quarter" idx="4"/>
          </p:nvPr>
        </p:nvSpPr>
        <p:spPr/>
        <p:txBody>
          <a:bodyPr/>
          <a:lstStyle/>
          <a:p>
            <a:fld id="{F4187418-5481-4E5B-A2F4-9A93734A0716}" type="slidenum">
              <a:rPr lang="en-US" smtClean="0"/>
              <a:t>21</a:t>
            </a:fld>
            <a:endParaRPr lang="en-US" dirty="0"/>
          </a:p>
        </p:txBody>
      </p:sp>
      <p:sp>
        <p:nvSpPr>
          <p:cNvPr id="26" name="TextBox 25">
            <a:extLst>
              <a:ext uri="{FF2B5EF4-FFF2-40B4-BE49-F238E27FC236}">
                <a16:creationId xmlns:a16="http://schemas.microsoft.com/office/drawing/2014/main" id="{F357DB2E-B4EA-436E-BC61-4F4EDC6E9C56}"/>
              </a:ext>
            </a:extLst>
          </p:cNvPr>
          <p:cNvSpPr txBox="1"/>
          <p:nvPr/>
        </p:nvSpPr>
        <p:spPr>
          <a:xfrm>
            <a:off x="598904" y="5526021"/>
            <a:ext cx="10965438" cy="369332"/>
          </a:xfrm>
          <a:prstGeom prst="rect">
            <a:avLst/>
          </a:prstGeom>
          <a:noFill/>
        </p:spPr>
        <p:txBody>
          <a:bodyPr wrap="square" rtlCol="0">
            <a:spAutoFit/>
          </a:bodyPr>
          <a:lstStyle/>
          <a:p>
            <a:pPr algn="ctr"/>
            <a:r>
              <a:rPr lang="en-US" dirty="0"/>
              <a:t>NEdT is also stable for all channels.</a:t>
            </a:r>
          </a:p>
        </p:txBody>
      </p:sp>
      <p:sp>
        <p:nvSpPr>
          <p:cNvPr id="3" name="TextBox 2">
            <a:extLst>
              <a:ext uri="{FF2B5EF4-FFF2-40B4-BE49-F238E27FC236}">
                <a16:creationId xmlns:a16="http://schemas.microsoft.com/office/drawing/2014/main" id="{F3419262-9CAE-499A-B65C-F1D29527D9B2}"/>
              </a:ext>
            </a:extLst>
          </p:cNvPr>
          <p:cNvSpPr txBox="1"/>
          <p:nvPr/>
        </p:nvSpPr>
        <p:spPr>
          <a:xfrm>
            <a:off x="4248510" y="2784901"/>
            <a:ext cx="3666226" cy="830997"/>
          </a:xfrm>
          <a:prstGeom prst="rect">
            <a:avLst/>
          </a:prstGeom>
          <a:noFill/>
        </p:spPr>
        <p:txBody>
          <a:bodyPr wrap="square" rtlCol="0">
            <a:spAutoFit/>
          </a:bodyPr>
          <a:lstStyle/>
          <a:p>
            <a:pPr algn="ctr"/>
            <a:r>
              <a:rPr lang="en-US" sz="2400" dirty="0"/>
              <a:t>~4 times better than requirement of 0.10 K</a:t>
            </a:r>
          </a:p>
        </p:txBody>
      </p:sp>
      <p:sp>
        <p:nvSpPr>
          <p:cNvPr id="12" name="TextBox 11">
            <a:extLst>
              <a:ext uri="{FF2B5EF4-FFF2-40B4-BE49-F238E27FC236}">
                <a16:creationId xmlns:a16="http://schemas.microsoft.com/office/drawing/2014/main" id="{47CF587C-D136-4050-AC14-63BF6225BE60}"/>
              </a:ext>
            </a:extLst>
          </p:cNvPr>
          <p:cNvSpPr txBox="1"/>
          <p:nvPr/>
        </p:nvSpPr>
        <p:spPr>
          <a:xfrm>
            <a:off x="10449147" y="2461735"/>
            <a:ext cx="1587945" cy="646331"/>
          </a:xfrm>
          <a:prstGeom prst="rect">
            <a:avLst/>
          </a:prstGeom>
          <a:noFill/>
        </p:spPr>
        <p:txBody>
          <a:bodyPr wrap="square" rtlCol="0">
            <a:spAutoFit/>
          </a:bodyPr>
          <a:lstStyle/>
          <a:p>
            <a:pPr marL="168275" indent="-168275">
              <a:buFont typeface="Arial" panose="020B0604020202020204" pitchFamily="34" charset="0"/>
              <a:buChar char="•"/>
            </a:pPr>
            <a:r>
              <a:rPr lang="en-US" dirty="0"/>
              <a:t>The lower, the better.</a:t>
            </a:r>
          </a:p>
        </p:txBody>
      </p:sp>
    </p:spTree>
    <p:extLst>
      <p:ext uri="{BB962C8B-B14F-4D97-AF65-F5344CB8AC3E}">
        <p14:creationId xmlns:p14="http://schemas.microsoft.com/office/powerpoint/2010/main" val="6710370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3965BB8-08BF-48E7-AF57-40F898547F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24111" y="1155940"/>
            <a:ext cx="7322345" cy="4097547"/>
          </a:xfrm>
          <a:prstGeom prst="rect">
            <a:avLst/>
          </a:prstGeom>
        </p:spPr>
      </p:pic>
      <p:sp>
        <p:nvSpPr>
          <p:cNvPr id="2" name="Title 1"/>
          <p:cNvSpPr>
            <a:spLocks noGrp="1"/>
          </p:cNvSpPr>
          <p:nvPr>
            <p:ph type="title"/>
          </p:nvPr>
        </p:nvSpPr>
        <p:spPr>
          <a:xfrm>
            <a:off x="1086416" y="128188"/>
            <a:ext cx="10040293" cy="637622"/>
          </a:xfrm>
        </p:spPr>
        <p:txBody>
          <a:bodyPr>
            <a:normAutofit fontScale="90000"/>
          </a:bodyPr>
          <a:lstStyle/>
          <a:p>
            <a:r>
              <a:rPr lang="en-US" dirty="0"/>
              <a:t>IR Noise (NEdT) is many times better than MRD …</a:t>
            </a:r>
          </a:p>
        </p:txBody>
      </p:sp>
      <p:sp>
        <p:nvSpPr>
          <p:cNvPr id="4" name="Date Placeholder 3"/>
          <p:cNvSpPr>
            <a:spLocks noGrp="1"/>
          </p:cNvSpPr>
          <p:nvPr>
            <p:ph type="dt" sz="half" idx="2"/>
          </p:nvPr>
        </p:nvSpPr>
        <p:spPr/>
        <p:txBody>
          <a:bodyPr/>
          <a:lstStyle/>
          <a:p>
            <a:fld id="{BF4A7CF3-5739-4FA4-BA79-8F848A0B75F7}" type="datetime1">
              <a:rPr lang="en-US" smtClean="0"/>
              <a:t>7/28/2022</a:t>
            </a:fld>
            <a:endParaRPr lang="en-US" dirty="0"/>
          </a:p>
        </p:txBody>
      </p:sp>
      <p:sp>
        <p:nvSpPr>
          <p:cNvPr id="5" name="Footer Placeholder 4"/>
          <p:cNvSpPr>
            <a:spLocks noGrp="1"/>
          </p:cNvSpPr>
          <p:nvPr>
            <p:ph type="ftr" sz="quarter" idx="3"/>
          </p:nvPr>
        </p:nvSpPr>
        <p:spPr/>
        <p:txBody>
          <a:bodyPr/>
          <a:lstStyle/>
          <a:p>
            <a:r>
              <a:rPr lang="en-US" dirty="0"/>
              <a:t>PS-PVR for Provisional Maturity of GOES-18 ABI L1b and CMI Products</a:t>
            </a:r>
          </a:p>
        </p:txBody>
      </p:sp>
      <p:sp>
        <p:nvSpPr>
          <p:cNvPr id="6" name="Slide Number Placeholder 5"/>
          <p:cNvSpPr>
            <a:spLocks noGrp="1"/>
          </p:cNvSpPr>
          <p:nvPr>
            <p:ph type="sldNum" sz="quarter" idx="4"/>
          </p:nvPr>
        </p:nvSpPr>
        <p:spPr/>
        <p:txBody>
          <a:bodyPr/>
          <a:lstStyle/>
          <a:p>
            <a:fld id="{F4187418-5481-4E5B-A2F4-9A93734A0716}" type="slidenum">
              <a:rPr lang="en-US" smtClean="0"/>
              <a:t>22</a:t>
            </a:fld>
            <a:endParaRPr lang="en-US" dirty="0"/>
          </a:p>
        </p:txBody>
      </p:sp>
      <p:sp>
        <p:nvSpPr>
          <p:cNvPr id="26" name="TextBox 25">
            <a:extLst>
              <a:ext uri="{FF2B5EF4-FFF2-40B4-BE49-F238E27FC236}">
                <a16:creationId xmlns:a16="http://schemas.microsoft.com/office/drawing/2014/main" id="{F357DB2E-B4EA-436E-BC61-4F4EDC6E9C56}"/>
              </a:ext>
            </a:extLst>
          </p:cNvPr>
          <p:cNvSpPr txBox="1"/>
          <p:nvPr/>
        </p:nvSpPr>
        <p:spPr>
          <a:xfrm>
            <a:off x="598904" y="5526021"/>
            <a:ext cx="10965438" cy="369332"/>
          </a:xfrm>
          <a:prstGeom prst="rect">
            <a:avLst/>
          </a:prstGeom>
          <a:noFill/>
        </p:spPr>
        <p:txBody>
          <a:bodyPr wrap="square" rtlCol="0">
            <a:spAutoFit/>
          </a:bodyPr>
          <a:lstStyle/>
          <a:p>
            <a:pPr algn="ctr"/>
            <a:r>
              <a:rPr lang="en-US" dirty="0"/>
              <a:t>NEdT is also stable for all channels.</a:t>
            </a:r>
          </a:p>
        </p:txBody>
      </p:sp>
      <p:sp>
        <p:nvSpPr>
          <p:cNvPr id="3" name="TextBox 2">
            <a:extLst>
              <a:ext uri="{FF2B5EF4-FFF2-40B4-BE49-F238E27FC236}">
                <a16:creationId xmlns:a16="http://schemas.microsoft.com/office/drawing/2014/main" id="{F3419262-9CAE-499A-B65C-F1D29527D9B2}"/>
              </a:ext>
            </a:extLst>
          </p:cNvPr>
          <p:cNvSpPr txBox="1"/>
          <p:nvPr/>
        </p:nvSpPr>
        <p:spPr>
          <a:xfrm>
            <a:off x="4248510" y="2784901"/>
            <a:ext cx="3666226" cy="830997"/>
          </a:xfrm>
          <a:prstGeom prst="rect">
            <a:avLst/>
          </a:prstGeom>
          <a:noFill/>
        </p:spPr>
        <p:txBody>
          <a:bodyPr wrap="square" rtlCol="0">
            <a:spAutoFit/>
          </a:bodyPr>
          <a:lstStyle/>
          <a:p>
            <a:pPr algn="ctr"/>
            <a:r>
              <a:rPr lang="en-US" sz="2400" dirty="0"/>
              <a:t>~3 times better than requirement of 0.10 K</a:t>
            </a:r>
          </a:p>
        </p:txBody>
      </p:sp>
      <p:sp>
        <p:nvSpPr>
          <p:cNvPr id="12" name="TextBox 11">
            <a:extLst>
              <a:ext uri="{FF2B5EF4-FFF2-40B4-BE49-F238E27FC236}">
                <a16:creationId xmlns:a16="http://schemas.microsoft.com/office/drawing/2014/main" id="{DAD61547-F8C4-487A-8C4A-4F72CF35FDC4}"/>
              </a:ext>
            </a:extLst>
          </p:cNvPr>
          <p:cNvSpPr txBox="1"/>
          <p:nvPr/>
        </p:nvSpPr>
        <p:spPr>
          <a:xfrm>
            <a:off x="10449147" y="2461735"/>
            <a:ext cx="1587945" cy="646331"/>
          </a:xfrm>
          <a:prstGeom prst="rect">
            <a:avLst/>
          </a:prstGeom>
          <a:noFill/>
        </p:spPr>
        <p:txBody>
          <a:bodyPr wrap="square" rtlCol="0">
            <a:spAutoFit/>
          </a:bodyPr>
          <a:lstStyle/>
          <a:p>
            <a:pPr marL="168275" indent="-168275">
              <a:buFont typeface="Arial" panose="020B0604020202020204" pitchFamily="34" charset="0"/>
              <a:buChar char="•"/>
            </a:pPr>
            <a:r>
              <a:rPr lang="en-US" dirty="0"/>
              <a:t>The lower, the better.</a:t>
            </a:r>
          </a:p>
        </p:txBody>
      </p:sp>
    </p:spTree>
    <p:extLst>
      <p:ext uri="{BB962C8B-B14F-4D97-AF65-F5344CB8AC3E}">
        <p14:creationId xmlns:p14="http://schemas.microsoft.com/office/powerpoint/2010/main" val="35292603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07280A2-D49F-41D9-8A20-4E71172567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24111" y="1155940"/>
            <a:ext cx="7322345" cy="4097547"/>
          </a:xfrm>
          <a:prstGeom prst="rect">
            <a:avLst/>
          </a:prstGeom>
        </p:spPr>
      </p:pic>
      <p:sp>
        <p:nvSpPr>
          <p:cNvPr id="2" name="Title 1"/>
          <p:cNvSpPr>
            <a:spLocks noGrp="1"/>
          </p:cNvSpPr>
          <p:nvPr>
            <p:ph type="title"/>
          </p:nvPr>
        </p:nvSpPr>
        <p:spPr>
          <a:xfrm>
            <a:off x="1086416" y="128188"/>
            <a:ext cx="10040293" cy="637622"/>
          </a:xfrm>
        </p:spPr>
        <p:txBody>
          <a:bodyPr>
            <a:normAutofit fontScale="90000"/>
          </a:bodyPr>
          <a:lstStyle/>
          <a:p>
            <a:r>
              <a:rPr lang="en-US" dirty="0"/>
              <a:t>IR Noise (NEdT) is many times better than MRD …</a:t>
            </a:r>
          </a:p>
        </p:txBody>
      </p:sp>
      <p:sp>
        <p:nvSpPr>
          <p:cNvPr id="4" name="Date Placeholder 3"/>
          <p:cNvSpPr>
            <a:spLocks noGrp="1"/>
          </p:cNvSpPr>
          <p:nvPr>
            <p:ph type="dt" sz="half" idx="2"/>
          </p:nvPr>
        </p:nvSpPr>
        <p:spPr/>
        <p:txBody>
          <a:bodyPr/>
          <a:lstStyle/>
          <a:p>
            <a:fld id="{BF4A7CF3-5739-4FA4-BA79-8F848A0B75F7}" type="datetime1">
              <a:rPr lang="en-US" smtClean="0"/>
              <a:t>7/28/2022</a:t>
            </a:fld>
            <a:endParaRPr lang="en-US" dirty="0"/>
          </a:p>
        </p:txBody>
      </p:sp>
      <p:sp>
        <p:nvSpPr>
          <p:cNvPr id="5" name="Footer Placeholder 4"/>
          <p:cNvSpPr>
            <a:spLocks noGrp="1"/>
          </p:cNvSpPr>
          <p:nvPr>
            <p:ph type="ftr" sz="quarter" idx="3"/>
          </p:nvPr>
        </p:nvSpPr>
        <p:spPr/>
        <p:txBody>
          <a:bodyPr/>
          <a:lstStyle/>
          <a:p>
            <a:r>
              <a:rPr lang="en-US" dirty="0"/>
              <a:t>PS-PVR for Provisional Maturity of GOES-18 ABI L1b and CMI Products</a:t>
            </a:r>
          </a:p>
        </p:txBody>
      </p:sp>
      <p:sp>
        <p:nvSpPr>
          <p:cNvPr id="6" name="Slide Number Placeholder 5"/>
          <p:cNvSpPr>
            <a:spLocks noGrp="1"/>
          </p:cNvSpPr>
          <p:nvPr>
            <p:ph type="sldNum" sz="quarter" idx="4"/>
          </p:nvPr>
        </p:nvSpPr>
        <p:spPr/>
        <p:txBody>
          <a:bodyPr/>
          <a:lstStyle/>
          <a:p>
            <a:fld id="{F4187418-5481-4E5B-A2F4-9A93734A0716}" type="slidenum">
              <a:rPr lang="en-US" smtClean="0"/>
              <a:t>23</a:t>
            </a:fld>
            <a:endParaRPr lang="en-US" dirty="0"/>
          </a:p>
        </p:txBody>
      </p:sp>
      <p:sp>
        <p:nvSpPr>
          <p:cNvPr id="26" name="TextBox 25">
            <a:extLst>
              <a:ext uri="{FF2B5EF4-FFF2-40B4-BE49-F238E27FC236}">
                <a16:creationId xmlns:a16="http://schemas.microsoft.com/office/drawing/2014/main" id="{F357DB2E-B4EA-436E-BC61-4F4EDC6E9C56}"/>
              </a:ext>
            </a:extLst>
          </p:cNvPr>
          <p:cNvSpPr txBox="1"/>
          <p:nvPr/>
        </p:nvSpPr>
        <p:spPr>
          <a:xfrm>
            <a:off x="598904" y="5526021"/>
            <a:ext cx="10965438" cy="369332"/>
          </a:xfrm>
          <a:prstGeom prst="rect">
            <a:avLst/>
          </a:prstGeom>
          <a:noFill/>
        </p:spPr>
        <p:txBody>
          <a:bodyPr wrap="square" rtlCol="0">
            <a:spAutoFit/>
          </a:bodyPr>
          <a:lstStyle/>
          <a:p>
            <a:pPr algn="ctr"/>
            <a:r>
              <a:rPr lang="en-US" dirty="0"/>
              <a:t>NEdT is also stable for all channels.</a:t>
            </a:r>
          </a:p>
        </p:txBody>
      </p:sp>
      <p:sp>
        <p:nvSpPr>
          <p:cNvPr id="3" name="TextBox 2">
            <a:extLst>
              <a:ext uri="{FF2B5EF4-FFF2-40B4-BE49-F238E27FC236}">
                <a16:creationId xmlns:a16="http://schemas.microsoft.com/office/drawing/2014/main" id="{F3419262-9CAE-499A-B65C-F1D29527D9B2}"/>
              </a:ext>
            </a:extLst>
          </p:cNvPr>
          <p:cNvSpPr txBox="1"/>
          <p:nvPr/>
        </p:nvSpPr>
        <p:spPr>
          <a:xfrm>
            <a:off x="4248510" y="2784901"/>
            <a:ext cx="3666226" cy="830997"/>
          </a:xfrm>
          <a:prstGeom prst="rect">
            <a:avLst/>
          </a:prstGeom>
          <a:noFill/>
        </p:spPr>
        <p:txBody>
          <a:bodyPr wrap="square" rtlCol="0">
            <a:spAutoFit/>
          </a:bodyPr>
          <a:lstStyle/>
          <a:p>
            <a:pPr algn="ctr"/>
            <a:r>
              <a:rPr lang="en-US" sz="2400" dirty="0"/>
              <a:t>~2 times better than requirement of 0.10 K</a:t>
            </a:r>
          </a:p>
        </p:txBody>
      </p:sp>
      <p:sp>
        <p:nvSpPr>
          <p:cNvPr id="11" name="TextBox 10">
            <a:extLst>
              <a:ext uri="{FF2B5EF4-FFF2-40B4-BE49-F238E27FC236}">
                <a16:creationId xmlns:a16="http://schemas.microsoft.com/office/drawing/2014/main" id="{16537EDC-DEE9-4547-86F0-CCCDF283F7E2}"/>
              </a:ext>
            </a:extLst>
          </p:cNvPr>
          <p:cNvSpPr txBox="1"/>
          <p:nvPr/>
        </p:nvSpPr>
        <p:spPr>
          <a:xfrm>
            <a:off x="10449147" y="2461735"/>
            <a:ext cx="1587945" cy="646331"/>
          </a:xfrm>
          <a:prstGeom prst="rect">
            <a:avLst/>
          </a:prstGeom>
          <a:noFill/>
        </p:spPr>
        <p:txBody>
          <a:bodyPr wrap="square" rtlCol="0">
            <a:spAutoFit/>
          </a:bodyPr>
          <a:lstStyle/>
          <a:p>
            <a:pPr marL="168275" indent="-168275">
              <a:buFont typeface="Arial" panose="020B0604020202020204" pitchFamily="34" charset="0"/>
              <a:buChar char="•"/>
            </a:pPr>
            <a:r>
              <a:rPr lang="en-US" dirty="0"/>
              <a:t>The lower, the better.</a:t>
            </a:r>
          </a:p>
        </p:txBody>
      </p:sp>
    </p:spTree>
    <p:extLst>
      <p:ext uri="{BB962C8B-B14F-4D97-AF65-F5344CB8AC3E}">
        <p14:creationId xmlns:p14="http://schemas.microsoft.com/office/powerpoint/2010/main" val="13509045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hart 12">
            <a:extLst>
              <a:ext uri="{FF2B5EF4-FFF2-40B4-BE49-F238E27FC236}">
                <a16:creationId xmlns:a16="http://schemas.microsoft.com/office/drawing/2014/main" id="{A262106D-8922-4E38-A1F4-7BAB77CC0F45}"/>
              </a:ext>
            </a:extLst>
          </p:cNvPr>
          <p:cNvGraphicFramePr>
            <a:graphicFrameLocks/>
          </p:cNvGraphicFramePr>
          <p:nvPr>
            <p:extLst>
              <p:ext uri="{D42A27DB-BD31-4B8C-83A1-F6EECF244321}">
                <p14:modId xmlns:p14="http://schemas.microsoft.com/office/powerpoint/2010/main" val="3727223821"/>
              </p:ext>
            </p:extLst>
          </p:nvPr>
        </p:nvGraphicFramePr>
        <p:xfrm>
          <a:off x="1091444" y="1160749"/>
          <a:ext cx="10045116" cy="4353432"/>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858600AB-226D-4840-BEA3-D54F5DEA1AEA}"/>
              </a:ext>
            </a:extLst>
          </p:cNvPr>
          <p:cNvSpPr>
            <a:spLocks noGrp="1"/>
          </p:cNvSpPr>
          <p:nvPr>
            <p:ph type="title"/>
          </p:nvPr>
        </p:nvSpPr>
        <p:spPr/>
        <p:txBody>
          <a:bodyPr>
            <a:normAutofit fontScale="90000"/>
          </a:bodyPr>
          <a:lstStyle/>
          <a:p>
            <a:r>
              <a:rPr lang="en-US" dirty="0"/>
              <a:t>… and is comparable to GOES-16</a:t>
            </a:r>
          </a:p>
        </p:txBody>
      </p:sp>
      <p:sp>
        <p:nvSpPr>
          <p:cNvPr id="3" name="Date Placeholder 2">
            <a:extLst>
              <a:ext uri="{FF2B5EF4-FFF2-40B4-BE49-F238E27FC236}">
                <a16:creationId xmlns:a16="http://schemas.microsoft.com/office/drawing/2014/main" id="{889E0A8B-6A4F-4089-AC7B-D2A278783112}"/>
              </a:ext>
            </a:extLst>
          </p:cNvPr>
          <p:cNvSpPr>
            <a:spLocks noGrp="1"/>
          </p:cNvSpPr>
          <p:nvPr>
            <p:ph type="dt" sz="half" idx="10"/>
          </p:nvPr>
        </p:nvSpPr>
        <p:spPr/>
        <p:txBody>
          <a:bodyPr/>
          <a:lstStyle/>
          <a:p>
            <a:fld id="{C0C6687D-0F13-47B0-B36D-A6A46A77F81A}" type="datetime1">
              <a:rPr lang="en-US" smtClean="0"/>
              <a:t>7/28/2022</a:t>
            </a:fld>
            <a:endParaRPr lang="en-US" dirty="0"/>
          </a:p>
        </p:txBody>
      </p:sp>
      <p:sp>
        <p:nvSpPr>
          <p:cNvPr id="4" name="Footer Placeholder 3">
            <a:extLst>
              <a:ext uri="{FF2B5EF4-FFF2-40B4-BE49-F238E27FC236}">
                <a16:creationId xmlns:a16="http://schemas.microsoft.com/office/drawing/2014/main" id="{DC9512E0-95ED-4547-B564-9862DF38F3ED}"/>
              </a:ext>
            </a:extLst>
          </p:cNvPr>
          <p:cNvSpPr>
            <a:spLocks noGrp="1"/>
          </p:cNvSpPr>
          <p:nvPr>
            <p:ph type="ftr" sz="quarter" idx="11"/>
          </p:nvPr>
        </p:nvSpPr>
        <p:spPr/>
        <p:txBody>
          <a:bodyPr/>
          <a:lstStyle/>
          <a:p>
            <a:r>
              <a:rPr lang="en-US" dirty="0"/>
              <a:t>PS-PVR for Provisional Maturity of GOES-18 ABI L1b and CMI Products</a:t>
            </a:r>
          </a:p>
        </p:txBody>
      </p:sp>
      <p:sp>
        <p:nvSpPr>
          <p:cNvPr id="5" name="Slide Number Placeholder 4">
            <a:extLst>
              <a:ext uri="{FF2B5EF4-FFF2-40B4-BE49-F238E27FC236}">
                <a16:creationId xmlns:a16="http://schemas.microsoft.com/office/drawing/2014/main" id="{F89F24C4-547B-443A-9141-4EB4E4218096}"/>
              </a:ext>
            </a:extLst>
          </p:cNvPr>
          <p:cNvSpPr>
            <a:spLocks noGrp="1"/>
          </p:cNvSpPr>
          <p:nvPr>
            <p:ph type="sldNum" sz="quarter" idx="12"/>
          </p:nvPr>
        </p:nvSpPr>
        <p:spPr/>
        <p:txBody>
          <a:bodyPr/>
          <a:lstStyle/>
          <a:p>
            <a:fld id="{24AD0344-B142-42FF-A24F-67F68BAAC27D}" type="slidenum">
              <a:rPr lang="en-US" smtClean="0"/>
              <a:t>24</a:t>
            </a:fld>
            <a:endParaRPr lang="en-US" dirty="0"/>
          </a:p>
        </p:txBody>
      </p:sp>
      <p:sp>
        <p:nvSpPr>
          <p:cNvPr id="7" name="TextBox 6">
            <a:extLst>
              <a:ext uri="{FF2B5EF4-FFF2-40B4-BE49-F238E27FC236}">
                <a16:creationId xmlns:a16="http://schemas.microsoft.com/office/drawing/2014/main" id="{9670168E-2DDF-47B9-8187-E7CD688FE916}"/>
              </a:ext>
            </a:extLst>
          </p:cNvPr>
          <p:cNvSpPr txBox="1"/>
          <p:nvPr/>
        </p:nvSpPr>
        <p:spPr>
          <a:xfrm>
            <a:off x="621889" y="5514181"/>
            <a:ext cx="10948220" cy="646331"/>
          </a:xfrm>
          <a:prstGeom prst="rect">
            <a:avLst/>
          </a:prstGeom>
          <a:noFill/>
        </p:spPr>
        <p:txBody>
          <a:bodyPr wrap="square" rtlCol="0">
            <a:spAutoFit/>
          </a:bodyPr>
          <a:lstStyle/>
          <a:p>
            <a:pPr algn="ctr"/>
            <a:r>
              <a:rPr lang="en-US" dirty="0"/>
              <a:t>Comparable to Baseline and GOES-16, better than MRD.</a:t>
            </a:r>
          </a:p>
          <a:p>
            <a:pPr algn="ctr"/>
            <a:r>
              <a:rPr lang="en-US" dirty="0"/>
              <a:t>B07 will be addressed separately later.</a:t>
            </a:r>
          </a:p>
        </p:txBody>
      </p:sp>
      <p:sp>
        <p:nvSpPr>
          <p:cNvPr id="8" name="TextBox 7">
            <a:extLst>
              <a:ext uri="{FF2B5EF4-FFF2-40B4-BE49-F238E27FC236}">
                <a16:creationId xmlns:a16="http://schemas.microsoft.com/office/drawing/2014/main" id="{54AD7B04-7EA0-4ED4-8333-BC1F26A2B4C0}"/>
              </a:ext>
            </a:extLst>
          </p:cNvPr>
          <p:cNvSpPr txBox="1"/>
          <p:nvPr/>
        </p:nvSpPr>
        <p:spPr>
          <a:xfrm>
            <a:off x="2315580" y="1664804"/>
            <a:ext cx="6120680" cy="646331"/>
          </a:xfrm>
          <a:prstGeom prst="rect">
            <a:avLst/>
          </a:prstGeom>
          <a:noFill/>
        </p:spPr>
        <p:txBody>
          <a:bodyPr wrap="square" rtlCol="0">
            <a:spAutoFit/>
          </a:bodyPr>
          <a:lstStyle/>
          <a:p>
            <a:pPr marL="233363" indent="-233363">
              <a:buFont typeface="Arial" panose="020B0604020202020204" pitchFamily="34" charset="0"/>
              <a:buChar char="•"/>
            </a:pPr>
            <a:r>
              <a:rPr lang="en-US" dirty="0"/>
              <a:t>The lower, the better.</a:t>
            </a:r>
          </a:p>
          <a:p>
            <a:pPr marL="233363" indent="-233363">
              <a:buFont typeface="Arial" panose="020B0604020202020204" pitchFamily="34" charset="0"/>
              <a:buChar char="•"/>
            </a:pPr>
            <a:r>
              <a:rPr lang="en-US" dirty="0"/>
              <a:t>Not compared with GOES-17 because of the LHP anomaly.</a:t>
            </a:r>
          </a:p>
        </p:txBody>
      </p:sp>
    </p:spTree>
    <p:extLst>
      <p:ext uri="{BB962C8B-B14F-4D97-AF65-F5344CB8AC3E}">
        <p14:creationId xmlns:p14="http://schemas.microsoft.com/office/powerpoint/2010/main" val="3894731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A1E1F-E4F2-40B8-BD93-1BB15B8F1845}"/>
              </a:ext>
            </a:extLst>
          </p:cNvPr>
          <p:cNvSpPr>
            <a:spLocks noGrp="1"/>
          </p:cNvSpPr>
          <p:nvPr>
            <p:ph type="title"/>
          </p:nvPr>
        </p:nvSpPr>
        <p:spPr/>
        <p:txBody>
          <a:bodyPr>
            <a:normAutofit fontScale="90000"/>
          </a:bodyPr>
          <a:lstStyle/>
          <a:p>
            <a:r>
              <a:rPr lang="en-US" dirty="0"/>
              <a:t>IR Radiances Are Accurate …</a:t>
            </a:r>
          </a:p>
        </p:txBody>
      </p:sp>
      <p:sp>
        <p:nvSpPr>
          <p:cNvPr id="3" name="Date Placeholder 2">
            <a:extLst>
              <a:ext uri="{FF2B5EF4-FFF2-40B4-BE49-F238E27FC236}">
                <a16:creationId xmlns:a16="http://schemas.microsoft.com/office/drawing/2014/main" id="{80127F78-3A4E-4A2D-A21E-7A2237E7048E}"/>
              </a:ext>
            </a:extLst>
          </p:cNvPr>
          <p:cNvSpPr>
            <a:spLocks noGrp="1"/>
          </p:cNvSpPr>
          <p:nvPr>
            <p:ph type="dt" sz="half" idx="10"/>
          </p:nvPr>
        </p:nvSpPr>
        <p:spPr/>
        <p:txBody>
          <a:bodyPr/>
          <a:lstStyle/>
          <a:p>
            <a:fld id="{4E0A603D-9AB1-465D-A731-9E283CB3E40C}" type="datetime1">
              <a:rPr lang="en-US" smtClean="0"/>
              <a:t>7/28/2022</a:t>
            </a:fld>
            <a:endParaRPr lang="en-US" dirty="0"/>
          </a:p>
        </p:txBody>
      </p:sp>
      <p:sp>
        <p:nvSpPr>
          <p:cNvPr id="4" name="Footer Placeholder 3">
            <a:extLst>
              <a:ext uri="{FF2B5EF4-FFF2-40B4-BE49-F238E27FC236}">
                <a16:creationId xmlns:a16="http://schemas.microsoft.com/office/drawing/2014/main" id="{4BD6B54C-09A2-45AE-854E-A0FA1154A7A7}"/>
              </a:ext>
            </a:extLst>
          </p:cNvPr>
          <p:cNvSpPr>
            <a:spLocks noGrp="1"/>
          </p:cNvSpPr>
          <p:nvPr>
            <p:ph type="ftr" sz="quarter" idx="11"/>
          </p:nvPr>
        </p:nvSpPr>
        <p:spPr/>
        <p:txBody>
          <a:bodyPr/>
          <a:lstStyle/>
          <a:p>
            <a:r>
              <a:rPr lang="en-US" dirty="0"/>
              <a:t>PS-PVR for Provisional Maturity of GOES-18 ABI L1b and CMI Products</a:t>
            </a:r>
          </a:p>
        </p:txBody>
      </p:sp>
      <p:sp>
        <p:nvSpPr>
          <p:cNvPr id="5" name="Slide Number Placeholder 4">
            <a:extLst>
              <a:ext uri="{FF2B5EF4-FFF2-40B4-BE49-F238E27FC236}">
                <a16:creationId xmlns:a16="http://schemas.microsoft.com/office/drawing/2014/main" id="{5C46E21E-1B41-4F90-A942-8C255BC4F665}"/>
              </a:ext>
            </a:extLst>
          </p:cNvPr>
          <p:cNvSpPr>
            <a:spLocks noGrp="1"/>
          </p:cNvSpPr>
          <p:nvPr>
            <p:ph type="sldNum" sz="quarter" idx="12"/>
          </p:nvPr>
        </p:nvSpPr>
        <p:spPr/>
        <p:txBody>
          <a:bodyPr/>
          <a:lstStyle/>
          <a:p>
            <a:fld id="{24AD0344-B142-42FF-A24F-67F68BAAC27D}" type="slidenum">
              <a:rPr lang="en-US" smtClean="0"/>
              <a:t>25</a:t>
            </a:fld>
            <a:endParaRPr lang="en-US" dirty="0"/>
          </a:p>
        </p:txBody>
      </p:sp>
      <p:graphicFrame>
        <p:nvGraphicFramePr>
          <p:cNvPr id="7" name="Chart 6">
            <a:extLst>
              <a:ext uri="{FF2B5EF4-FFF2-40B4-BE49-F238E27FC236}">
                <a16:creationId xmlns:a16="http://schemas.microsoft.com/office/drawing/2014/main" id="{2315F509-A7CE-4C2D-A0D6-9754750A0EAD}"/>
              </a:ext>
            </a:extLst>
          </p:cNvPr>
          <p:cNvGraphicFramePr>
            <a:graphicFrameLocks/>
          </p:cNvGraphicFramePr>
          <p:nvPr>
            <p:extLst>
              <p:ext uri="{D42A27DB-BD31-4B8C-83A1-F6EECF244321}">
                <p14:modId xmlns:p14="http://schemas.microsoft.com/office/powerpoint/2010/main" val="2641598478"/>
              </p:ext>
            </p:extLst>
          </p:nvPr>
        </p:nvGraphicFramePr>
        <p:xfrm>
          <a:off x="2085975" y="1559718"/>
          <a:ext cx="8020050" cy="3738563"/>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BE5E03A0-700E-450B-A388-653E38ED7F46}"/>
              </a:ext>
            </a:extLst>
          </p:cNvPr>
          <p:cNvSpPr txBox="1"/>
          <p:nvPr/>
        </p:nvSpPr>
        <p:spPr>
          <a:xfrm>
            <a:off x="621889" y="5514181"/>
            <a:ext cx="10948220" cy="646331"/>
          </a:xfrm>
          <a:prstGeom prst="rect">
            <a:avLst/>
          </a:prstGeom>
          <a:noFill/>
        </p:spPr>
        <p:txBody>
          <a:bodyPr wrap="square" rtlCol="0">
            <a:spAutoFit/>
          </a:bodyPr>
          <a:lstStyle/>
          <a:p>
            <a:pPr algn="ctr"/>
            <a:r>
              <a:rPr lang="en-US" dirty="0"/>
              <a:t>Comparable to or slightly better than GOES-16/17. </a:t>
            </a:r>
          </a:p>
          <a:p>
            <a:pPr algn="ctr"/>
            <a:r>
              <a:rPr lang="en-US" dirty="0"/>
              <a:t>An order of magnitude better than MRD.</a:t>
            </a:r>
          </a:p>
        </p:txBody>
      </p:sp>
      <p:sp>
        <p:nvSpPr>
          <p:cNvPr id="10" name="TextBox 9">
            <a:extLst>
              <a:ext uri="{FF2B5EF4-FFF2-40B4-BE49-F238E27FC236}">
                <a16:creationId xmlns:a16="http://schemas.microsoft.com/office/drawing/2014/main" id="{15DA9035-2714-4719-BBC2-00908FCDC466}"/>
              </a:ext>
            </a:extLst>
          </p:cNvPr>
          <p:cNvSpPr txBox="1"/>
          <p:nvPr/>
        </p:nvSpPr>
        <p:spPr>
          <a:xfrm>
            <a:off x="10438809" y="2413337"/>
            <a:ext cx="1587945" cy="2031325"/>
          </a:xfrm>
          <a:prstGeom prst="rect">
            <a:avLst/>
          </a:prstGeom>
          <a:noFill/>
        </p:spPr>
        <p:txBody>
          <a:bodyPr wrap="square" rtlCol="0">
            <a:spAutoFit/>
          </a:bodyPr>
          <a:lstStyle/>
          <a:p>
            <a:pPr marL="168275" indent="-168275">
              <a:buFont typeface="Arial" panose="020B0604020202020204" pitchFamily="34" charset="0"/>
              <a:buChar char="•"/>
            </a:pPr>
            <a:r>
              <a:rPr lang="en-US" dirty="0"/>
              <a:t>The closer to zero, the better.</a:t>
            </a:r>
          </a:p>
          <a:p>
            <a:pPr marL="168275" indent="-168275">
              <a:buFont typeface="Arial" panose="020B0604020202020204" pitchFamily="34" charset="0"/>
              <a:buChar char="•"/>
            </a:pPr>
            <a:r>
              <a:rPr lang="en-US" dirty="0"/>
              <a:t>Requirement is marked by the green lines.</a:t>
            </a:r>
          </a:p>
        </p:txBody>
      </p:sp>
    </p:spTree>
    <p:extLst>
      <p:ext uri="{BB962C8B-B14F-4D97-AF65-F5344CB8AC3E}">
        <p14:creationId xmlns:p14="http://schemas.microsoft.com/office/powerpoint/2010/main" val="3582346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3E568-B50E-461B-8806-1084A04EEB72}"/>
              </a:ext>
            </a:extLst>
          </p:cNvPr>
          <p:cNvSpPr>
            <a:spLocks noGrp="1"/>
          </p:cNvSpPr>
          <p:nvPr>
            <p:ph type="title"/>
          </p:nvPr>
        </p:nvSpPr>
        <p:spPr/>
        <p:txBody>
          <a:bodyPr>
            <a:normAutofit fontScale="90000"/>
          </a:bodyPr>
          <a:lstStyle/>
          <a:p>
            <a:r>
              <a:rPr lang="en-US" dirty="0"/>
              <a:t>… and Stable</a:t>
            </a:r>
          </a:p>
        </p:txBody>
      </p:sp>
      <p:sp>
        <p:nvSpPr>
          <p:cNvPr id="3" name="Date Placeholder 2">
            <a:extLst>
              <a:ext uri="{FF2B5EF4-FFF2-40B4-BE49-F238E27FC236}">
                <a16:creationId xmlns:a16="http://schemas.microsoft.com/office/drawing/2014/main" id="{A35328B8-8CBD-4CD6-B82C-DD09BF69494B}"/>
              </a:ext>
            </a:extLst>
          </p:cNvPr>
          <p:cNvSpPr>
            <a:spLocks noGrp="1"/>
          </p:cNvSpPr>
          <p:nvPr>
            <p:ph type="dt" sz="half" idx="10"/>
          </p:nvPr>
        </p:nvSpPr>
        <p:spPr/>
        <p:txBody>
          <a:bodyPr/>
          <a:lstStyle/>
          <a:p>
            <a:fld id="{ECB377E0-9E27-4126-84B7-C2010FA6B0EA}" type="datetime1">
              <a:rPr lang="en-US" smtClean="0"/>
              <a:t>7/28/2022</a:t>
            </a:fld>
            <a:endParaRPr lang="en-US" dirty="0"/>
          </a:p>
        </p:txBody>
      </p:sp>
      <p:sp>
        <p:nvSpPr>
          <p:cNvPr id="4" name="Footer Placeholder 3">
            <a:extLst>
              <a:ext uri="{FF2B5EF4-FFF2-40B4-BE49-F238E27FC236}">
                <a16:creationId xmlns:a16="http://schemas.microsoft.com/office/drawing/2014/main" id="{05C546C4-DF3D-405E-96CA-7382962C371E}"/>
              </a:ext>
            </a:extLst>
          </p:cNvPr>
          <p:cNvSpPr>
            <a:spLocks noGrp="1"/>
          </p:cNvSpPr>
          <p:nvPr>
            <p:ph type="ftr" sz="quarter" idx="11"/>
          </p:nvPr>
        </p:nvSpPr>
        <p:spPr/>
        <p:txBody>
          <a:bodyPr/>
          <a:lstStyle/>
          <a:p>
            <a:r>
              <a:rPr lang="en-US" dirty="0"/>
              <a:t>PS-PVR for Provisional Maturity of GOES-18 ABI L1b and CMI Products</a:t>
            </a:r>
          </a:p>
        </p:txBody>
      </p:sp>
      <p:sp>
        <p:nvSpPr>
          <p:cNvPr id="5" name="Slide Number Placeholder 4">
            <a:extLst>
              <a:ext uri="{FF2B5EF4-FFF2-40B4-BE49-F238E27FC236}">
                <a16:creationId xmlns:a16="http://schemas.microsoft.com/office/drawing/2014/main" id="{89D0523B-FA77-4BF9-B513-E1A5DFD98F3D}"/>
              </a:ext>
            </a:extLst>
          </p:cNvPr>
          <p:cNvSpPr>
            <a:spLocks noGrp="1"/>
          </p:cNvSpPr>
          <p:nvPr>
            <p:ph type="sldNum" sz="quarter" idx="12"/>
          </p:nvPr>
        </p:nvSpPr>
        <p:spPr/>
        <p:txBody>
          <a:bodyPr/>
          <a:lstStyle/>
          <a:p>
            <a:fld id="{24AD0344-B142-42FF-A24F-67F68BAAC27D}" type="slidenum">
              <a:rPr lang="en-US" smtClean="0"/>
              <a:t>26</a:t>
            </a:fld>
            <a:endParaRPr lang="en-US" dirty="0"/>
          </a:p>
        </p:txBody>
      </p:sp>
      <p:pic>
        <p:nvPicPr>
          <p:cNvPr id="6" name="Picture 2" descr="GOES-18 ABI GEO-LEO IR Inter-Calibration  - Band 14 (11.2µm) - day">
            <a:extLst>
              <a:ext uri="{FF2B5EF4-FFF2-40B4-BE49-F238E27FC236}">
                <a16:creationId xmlns:a16="http://schemas.microsoft.com/office/drawing/2014/main" id="{653852D9-7D38-4456-A706-5BB0CCB7EE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7713" y="1113446"/>
            <a:ext cx="7067550" cy="440073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CFF9E80-4E5C-4A88-9538-D1261FA2BF8C}"/>
              </a:ext>
            </a:extLst>
          </p:cNvPr>
          <p:cNvSpPr txBox="1"/>
          <p:nvPr/>
        </p:nvSpPr>
        <p:spPr>
          <a:xfrm>
            <a:off x="621889" y="5514181"/>
            <a:ext cx="10948220" cy="369332"/>
          </a:xfrm>
          <a:prstGeom prst="rect">
            <a:avLst/>
          </a:prstGeom>
          <a:noFill/>
        </p:spPr>
        <p:txBody>
          <a:bodyPr wrap="square" rtlCol="0">
            <a:spAutoFit/>
          </a:bodyPr>
          <a:lstStyle/>
          <a:p>
            <a:pPr algn="ctr"/>
            <a:r>
              <a:rPr lang="en-US" dirty="0"/>
              <a:t>ABI accuracy is comparable to hyperspectral sounders.</a:t>
            </a:r>
          </a:p>
        </p:txBody>
      </p:sp>
      <p:sp>
        <p:nvSpPr>
          <p:cNvPr id="8" name="TextBox 7">
            <a:extLst>
              <a:ext uri="{FF2B5EF4-FFF2-40B4-BE49-F238E27FC236}">
                <a16:creationId xmlns:a16="http://schemas.microsoft.com/office/drawing/2014/main" id="{3CCA86C9-A7F6-4F97-A0A9-17A38316DF81}"/>
              </a:ext>
            </a:extLst>
          </p:cNvPr>
          <p:cNvSpPr txBox="1"/>
          <p:nvPr/>
        </p:nvSpPr>
        <p:spPr>
          <a:xfrm>
            <a:off x="452867" y="2551837"/>
            <a:ext cx="1886781" cy="1754326"/>
          </a:xfrm>
          <a:prstGeom prst="rect">
            <a:avLst/>
          </a:prstGeom>
          <a:noFill/>
        </p:spPr>
        <p:txBody>
          <a:bodyPr wrap="square" rtlCol="0">
            <a:spAutoFit/>
          </a:bodyPr>
          <a:lstStyle/>
          <a:p>
            <a:pPr marL="173038" indent="-173038">
              <a:buFont typeface="Arial" panose="020B0604020202020204" pitchFamily="34" charset="0"/>
              <a:buChar char="•"/>
            </a:pPr>
            <a:r>
              <a:rPr lang="en-US" dirty="0"/>
              <a:t>The closer to zero, the better.</a:t>
            </a:r>
          </a:p>
          <a:p>
            <a:pPr marL="173038" indent="-173038">
              <a:buFont typeface="Arial" panose="020B0604020202020204" pitchFamily="34" charset="0"/>
              <a:buChar char="•"/>
            </a:pPr>
            <a:r>
              <a:rPr lang="en-US" dirty="0"/>
              <a:t>Other channels are similar.</a:t>
            </a:r>
          </a:p>
          <a:p>
            <a:pPr marL="173038" indent="-173038">
              <a:buFont typeface="Arial" panose="020B0604020202020204" pitchFamily="34" charset="0"/>
              <a:buChar char="•"/>
            </a:pPr>
            <a:r>
              <a:rPr lang="en-US" dirty="0"/>
              <a:t>Nighttime is often better.</a:t>
            </a:r>
          </a:p>
        </p:txBody>
      </p:sp>
    </p:spTree>
    <p:extLst>
      <p:ext uri="{BB962C8B-B14F-4D97-AF65-F5344CB8AC3E}">
        <p14:creationId xmlns:p14="http://schemas.microsoft.com/office/powerpoint/2010/main" val="13181255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E7AA5-E00C-4DF3-A554-EC71A88C6A99}"/>
              </a:ext>
            </a:extLst>
          </p:cNvPr>
          <p:cNvSpPr>
            <a:spLocks noGrp="1"/>
          </p:cNvSpPr>
          <p:nvPr>
            <p:ph type="title"/>
          </p:nvPr>
        </p:nvSpPr>
        <p:spPr/>
        <p:txBody>
          <a:bodyPr/>
          <a:lstStyle/>
          <a:p>
            <a:r>
              <a:rPr lang="en-US" dirty="0"/>
              <a:t>Image navigation and registration</a:t>
            </a:r>
          </a:p>
        </p:txBody>
      </p:sp>
      <p:sp>
        <p:nvSpPr>
          <p:cNvPr id="3" name="Text Placeholder 2">
            <a:extLst>
              <a:ext uri="{FF2B5EF4-FFF2-40B4-BE49-F238E27FC236}">
                <a16:creationId xmlns:a16="http://schemas.microsoft.com/office/drawing/2014/main" id="{E49BB8E3-FABD-42C1-B49C-BF485F70E1DE}"/>
              </a:ext>
            </a:extLst>
          </p:cNvPr>
          <p:cNvSpPr>
            <a:spLocks noGrp="1"/>
          </p:cNvSpPr>
          <p:nvPr>
            <p:ph type="body" idx="1"/>
          </p:nvPr>
        </p:nvSpPr>
        <p:spPr/>
        <p:txBody>
          <a:bodyPr/>
          <a:lstStyle/>
          <a:p>
            <a:r>
              <a:rPr lang="en-US" dirty="0"/>
              <a:t>Key Performance</a:t>
            </a:r>
          </a:p>
        </p:txBody>
      </p:sp>
      <p:sp>
        <p:nvSpPr>
          <p:cNvPr id="4" name="Date Placeholder 3">
            <a:extLst>
              <a:ext uri="{FF2B5EF4-FFF2-40B4-BE49-F238E27FC236}">
                <a16:creationId xmlns:a16="http://schemas.microsoft.com/office/drawing/2014/main" id="{DB6404D9-B5E6-480C-87F6-06E31CB3B706}"/>
              </a:ext>
            </a:extLst>
          </p:cNvPr>
          <p:cNvSpPr>
            <a:spLocks noGrp="1"/>
          </p:cNvSpPr>
          <p:nvPr>
            <p:ph type="dt" sz="half" idx="2"/>
          </p:nvPr>
        </p:nvSpPr>
        <p:spPr/>
        <p:txBody>
          <a:bodyPr/>
          <a:lstStyle/>
          <a:p>
            <a:fld id="{8EBD8F86-A2AF-43B8-AD17-977B630C5DC5}" type="datetime1">
              <a:rPr lang="en-US" smtClean="0"/>
              <a:t>7/28/2022</a:t>
            </a:fld>
            <a:endParaRPr lang="en-US" dirty="0"/>
          </a:p>
        </p:txBody>
      </p:sp>
      <p:sp>
        <p:nvSpPr>
          <p:cNvPr id="5" name="Footer Placeholder 4">
            <a:extLst>
              <a:ext uri="{FF2B5EF4-FFF2-40B4-BE49-F238E27FC236}">
                <a16:creationId xmlns:a16="http://schemas.microsoft.com/office/drawing/2014/main" id="{7C2A6CF7-E500-4813-A456-859D85388031}"/>
              </a:ext>
            </a:extLst>
          </p:cNvPr>
          <p:cNvSpPr>
            <a:spLocks noGrp="1"/>
          </p:cNvSpPr>
          <p:nvPr>
            <p:ph type="ftr" sz="quarter" idx="3"/>
          </p:nvPr>
        </p:nvSpPr>
        <p:spPr/>
        <p:txBody>
          <a:bodyPr/>
          <a:lstStyle/>
          <a:p>
            <a:r>
              <a:rPr lang="en-US" dirty="0"/>
              <a:t>PS-PVR for Provisional Maturity of GOES-18 ABI L1b and CMI Products</a:t>
            </a:r>
          </a:p>
        </p:txBody>
      </p:sp>
      <p:sp>
        <p:nvSpPr>
          <p:cNvPr id="6" name="Slide Number Placeholder 5">
            <a:extLst>
              <a:ext uri="{FF2B5EF4-FFF2-40B4-BE49-F238E27FC236}">
                <a16:creationId xmlns:a16="http://schemas.microsoft.com/office/drawing/2014/main" id="{D9CFB75C-91B1-4B00-9B3D-5DCC22ECA1C1}"/>
              </a:ext>
            </a:extLst>
          </p:cNvPr>
          <p:cNvSpPr>
            <a:spLocks noGrp="1"/>
          </p:cNvSpPr>
          <p:nvPr>
            <p:ph type="sldNum" sz="quarter" idx="4"/>
          </p:nvPr>
        </p:nvSpPr>
        <p:spPr/>
        <p:txBody>
          <a:bodyPr/>
          <a:lstStyle/>
          <a:p>
            <a:fld id="{24AD0344-B142-42FF-A24F-67F68BAAC27D}" type="slidenum">
              <a:rPr lang="en-US" smtClean="0"/>
              <a:pPr/>
              <a:t>27</a:t>
            </a:fld>
            <a:endParaRPr lang="en-US" dirty="0"/>
          </a:p>
        </p:txBody>
      </p:sp>
    </p:spTree>
    <p:extLst>
      <p:ext uri="{BB962C8B-B14F-4D97-AF65-F5344CB8AC3E}">
        <p14:creationId xmlns:p14="http://schemas.microsoft.com/office/powerpoint/2010/main" val="40104672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25EB8-EFFF-467D-B4E5-E587C4551567}"/>
              </a:ext>
            </a:extLst>
          </p:cNvPr>
          <p:cNvSpPr>
            <a:spLocks noGrp="1"/>
          </p:cNvSpPr>
          <p:nvPr>
            <p:ph type="title"/>
          </p:nvPr>
        </p:nvSpPr>
        <p:spPr/>
        <p:txBody>
          <a:bodyPr>
            <a:normAutofit fontScale="90000"/>
          </a:bodyPr>
          <a:lstStyle/>
          <a:p>
            <a:r>
              <a:rPr lang="en-US" dirty="0"/>
              <a:t>Navigation (NAV) is accurate …</a:t>
            </a:r>
          </a:p>
        </p:txBody>
      </p:sp>
      <p:sp>
        <p:nvSpPr>
          <p:cNvPr id="3" name="Date Placeholder 2">
            <a:extLst>
              <a:ext uri="{FF2B5EF4-FFF2-40B4-BE49-F238E27FC236}">
                <a16:creationId xmlns:a16="http://schemas.microsoft.com/office/drawing/2014/main" id="{70A2EBE8-9E55-429E-99E6-A7868C87684C}"/>
              </a:ext>
            </a:extLst>
          </p:cNvPr>
          <p:cNvSpPr>
            <a:spLocks noGrp="1"/>
          </p:cNvSpPr>
          <p:nvPr>
            <p:ph type="dt" sz="half" idx="10"/>
          </p:nvPr>
        </p:nvSpPr>
        <p:spPr/>
        <p:txBody>
          <a:bodyPr/>
          <a:lstStyle/>
          <a:p>
            <a:fld id="{21C2BD0E-CC21-4BF3-9292-6F73C829D2BB}" type="datetime1">
              <a:rPr lang="en-US" smtClean="0"/>
              <a:t>7/28/2022</a:t>
            </a:fld>
            <a:endParaRPr lang="en-US" dirty="0"/>
          </a:p>
        </p:txBody>
      </p:sp>
      <p:sp>
        <p:nvSpPr>
          <p:cNvPr id="4" name="Footer Placeholder 3">
            <a:extLst>
              <a:ext uri="{FF2B5EF4-FFF2-40B4-BE49-F238E27FC236}">
                <a16:creationId xmlns:a16="http://schemas.microsoft.com/office/drawing/2014/main" id="{66D29A71-5E33-4911-8E8E-84C3E70FAE57}"/>
              </a:ext>
            </a:extLst>
          </p:cNvPr>
          <p:cNvSpPr>
            <a:spLocks noGrp="1"/>
          </p:cNvSpPr>
          <p:nvPr>
            <p:ph type="ftr" sz="quarter" idx="11"/>
          </p:nvPr>
        </p:nvSpPr>
        <p:spPr/>
        <p:txBody>
          <a:bodyPr/>
          <a:lstStyle/>
          <a:p>
            <a:r>
              <a:rPr lang="en-US" dirty="0"/>
              <a:t>PS-PVR for Provisional Maturity of GOES-18 ABI L1b and CMI Products</a:t>
            </a:r>
          </a:p>
        </p:txBody>
      </p:sp>
      <p:sp>
        <p:nvSpPr>
          <p:cNvPr id="5" name="Slide Number Placeholder 4">
            <a:extLst>
              <a:ext uri="{FF2B5EF4-FFF2-40B4-BE49-F238E27FC236}">
                <a16:creationId xmlns:a16="http://schemas.microsoft.com/office/drawing/2014/main" id="{ADD690AD-6567-4669-B12F-B9ACD1F8B157}"/>
              </a:ext>
            </a:extLst>
          </p:cNvPr>
          <p:cNvSpPr>
            <a:spLocks noGrp="1"/>
          </p:cNvSpPr>
          <p:nvPr>
            <p:ph type="sldNum" sz="quarter" idx="12"/>
          </p:nvPr>
        </p:nvSpPr>
        <p:spPr/>
        <p:txBody>
          <a:bodyPr/>
          <a:lstStyle/>
          <a:p>
            <a:fld id="{24AD0344-B142-42FF-A24F-67F68BAAC27D}" type="slidenum">
              <a:rPr lang="en-US" smtClean="0"/>
              <a:t>28</a:t>
            </a:fld>
            <a:endParaRPr lang="en-US" dirty="0"/>
          </a:p>
        </p:txBody>
      </p:sp>
      <p:sp>
        <p:nvSpPr>
          <p:cNvPr id="6" name="TextBox 5">
            <a:extLst>
              <a:ext uri="{FF2B5EF4-FFF2-40B4-BE49-F238E27FC236}">
                <a16:creationId xmlns:a16="http://schemas.microsoft.com/office/drawing/2014/main" id="{14BA100F-4FF5-4652-B4E1-7CDE985C40C3}"/>
              </a:ext>
            </a:extLst>
          </p:cNvPr>
          <p:cNvSpPr txBox="1"/>
          <p:nvPr/>
        </p:nvSpPr>
        <p:spPr>
          <a:xfrm>
            <a:off x="621889" y="5514181"/>
            <a:ext cx="10948220" cy="861774"/>
          </a:xfrm>
          <a:prstGeom prst="rect">
            <a:avLst/>
          </a:prstGeom>
          <a:noFill/>
        </p:spPr>
        <p:txBody>
          <a:bodyPr wrap="square" rtlCol="0">
            <a:spAutoFit/>
          </a:bodyPr>
          <a:lstStyle/>
          <a:p>
            <a:pPr algn="ctr"/>
            <a:r>
              <a:rPr lang="en-US" dirty="0"/>
              <a:t>GOES-18 at Provisional is comparable to or better than GOES-16/17 at Full Validation.</a:t>
            </a:r>
          </a:p>
          <a:p>
            <a:pPr algn="ctr"/>
            <a:r>
              <a:rPr lang="en-US" dirty="0"/>
              <a:t>All are better than the requirements and baseline with ample margin.</a:t>
            </a:r>
          </a:p>
          <a:p>
            <a:pPr algn="ctr"/>
            <a:r>
              <a:rPr lang="en-US" sz="1400" dirty="0"/>
              <a:t>No data to evaluate performance during eclipse or for Mode 4.</a:t>
            </a:r>
          </a:p>
        </p:txBody>
      </p:sp>
      <p:graphicFrame>
        <p:nvGraphicFramePr>
          <p:cNvPr id="7" name="Chart 6">
            <a:extLst>
              <a:ext uri="{FF2B5EF4-FFF2-40B4-BE49-F238E27FC236}">
                <a16:creationId xmlns:a16="http://schemas.microsoft.com/office/drawing/2014/main" id="{5DF16299-3BA0-40F3-903F-9D059210DE43}"/>
              </a:ext>
            </a:extLst>
          </p:cNvPr>
          <p:cNvGraphicFramePr>
            <a:graphicFrameLocks/>
          </p:cNvGraphicFramePr>
          <p:nvPr>
            <p:extLst>
              <p:ext uri="{D42A27DB-BD31-4B8C-83A1-F6EECF244321}">
                <p14:modId xmlns:p14="http://schemas.microsoft.com/office/powerpoint/2010/main" val="3711980916"/>
              </p:ext>
            </p:extLst>
          </p:nvPr>
        </p:nvGraphicFramePr>
        <p:xfrm>
          <a:off x="1066800" y="1163234"/>
          <a:ext cx="10096500" cy="4350947"/>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A4ED1EC1-1BB8-4C20-8805-04410CD711DD}"/>
              </a:ext>
            </a:extLst>
          </p:cNvPr>
          <p:cNvSpPr txBox="1"/>
          <p:nvPr/>
        </p:nvSpPr>
        <p:spPr>
          <a:xfrm>
            <a:off x="10673697" y="2356881"/>
            <a:ext cx="1160273" cy="646331"/>
          </a:xfrm>
          <a:prstGeom prst="rect">
            <a:avLst/>
          </a:prstGeom>
          <a:noFill/>
        </p:spPr>
        <p:txBody>
          <a:bodyPr wrap="square" rtlCol="0">
            <a:spAutoFit/>
          </a:bodyPr>
          <a:lstStyle/>
          <a:p>
            <a:r>
              <a:rPr lang="en-US" dirty="0"/>
              <a:t>The lower, the better.</a:t>
            </a:r>
          </a:p>
        </p:txBody>
      </p:sp>
    </p:spTree>
    <p:extLst>
      <p:ext uri="{BB962C8B-B14F-4D97-AF65-F5344CB8AC3E}">
        <p14:creationId xmlns:p14="http://schemas.microsoft.com/office/powerpoint/2010/main" val="2054034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25EB8-EFFF-467D-B4E5-E587C4551567}"/>
              </a:ext>
            </a:extLst>
          </p:cNvPr>
          <p:cNvSpPr>
            <a:spLocks noGrp="1"/>
          </p:cNvSpPr>
          <p:nvPr>
            <p:ph type="title"/>
          </p:nvPr>
        </p:nvSpPr>
        <p:spPr/>
        <p:txBody>
          <a:bodyPr>
            <a:normAutofit fontScale="90000"/>
          </a:bodyPr>
          <a:lstStyle/>
          <a:p>
            <a:r>
              <a:rPr lang="en-US" dirty="0"/>
              <a:t>… and stable</a:t>
            </a:r>
          </a:p>
        </p:txBody>
      </p:sp>
      <p:sp>
        <p:nvSpPr>
          <p:cNvPr id="3" name="Date Placeholder 2">
            <a:extLst>
              <a:ext uri="{FF2B5EF4-FFF2-40B4-BE49-F238E27FC236}">
                <a16:creationId xmlns:a16="http://schemas.microsoft.com/office/drawing/2014/main" id="{70A2EBE8-9E55-429E-99E6-A7868C87684C}"/>
              </a:ext>
            </a:extLst>
          </p:cNvPr>
          <p:cNvSpPr>
            <a:spLocks noGrp="1"/>
          </p:cNvSpPr>
          <p:nvPr>
            <p:ph type="dt" sz="half" idx="10"/>
          </p:nvPr>
        </p:nvSpPr>
        <p:spPr/>
        <p:txBody>
          <a:bodyPr/>
          <a:lstStyle/>
          <a:p>
            <a:fld id="{FCD17031-428A-43BB-8296-2D6D1A98B266}" type="datetime1">
              <a:rPr lang="en-US" smtClean="0"/>
              <a:t>7/28/2022</a:t>
            </a:fld>
            <a:endParaRPr lang="en-US" dirty="0"/>
          </a:p>
        </p:txBody>
      </p:sp>
      <p:sp>
        <p:nvSpPr>
          <p:cNvPr id="4" name="Footer Placeholder 3">
            <a:extLst>
              <a:ext uri="{FF2B5EF4-FFF2-40B4-BE49-F238E27FC236}">
                <a16:creationId xmlns:a16="http://schemas.microsoft.com/office/drawing/2014/main" id="{66D29A71-5E33-4911-8E8E-84C3E70FAE57}"/>
              </a:ext>
            </a:extLst>
          </p:cNvPr>
          <p:cNvSpPr>
            <a:spLocks noGrp="1"/>
          </p:cNvSpPr>
          <p:nvPr>
            <p:ph type="ftr" sz="quarter" idx="11"/>
          </p:nvPr>
        </p:nvSpPr>
        <p:spPr/>
        <p:txBody>
          <a:bodyPr/>
          <a:lstStyle/>
          <a:p>
            <a:r>
              <a:rPr lang="en-US" dirty="0"/>
              <a:t>PS-PVR for Provisional Maturity of GOES-18 ABI L1b and CMI Products</a:t>
            </a:r>
          </a:p>
        </p:txBody>
      </p:sp>
      <p:sp>
        <p:nvSpPr>
          <p:cNvPr id="5" name="Slide Number Placeholder 4">
            <a:extLst>
              <a:ext uri="{FF2B5EF4-FFF2-40B4-BE49-F238E27FC236}">
                <a16:creationId xmlns:a16="http://schemas.microsoft.com/office/drawing/2014/main" id="{ADD690AD-6567-4669-B12F-B9ACD1F8B157}"/>
              </a:ext>
            </a:extLst>
          </p:cNvPr>
          <p:cNvSpPr>
            <a:spLocks noGrp="1"/>
          </p:cNvSpPr>
          <p:nvPr>
            <p:ph type="sldNum" sz="quarter" idx="12"/>
          </p:nvPr>
        </p:nvSpPr>
        <p:spPr/>
        <p:txBody>
          <a:bodyPr/>
          <a:lstStyle/>
          <a:p>
            <a:fld id="{24AD0344-B142-42FF-A24F-67F68BAAC27D}" type="slidenum">
              <a:rPr lang="en-US" smtClean="0"/>
              <a:t>29</a:t>
            </a:fld>
            <a:endParaRPr lang="en-US" dirty="0"/>
          </a:p>
        </p:txBody>
      </p:sp>
      <p:sp>
        <p:nvSpPr>
          <p:cNvPr id="11" name="Content Placeholder 11">
            <a:extLst>
              <a:ext uri="{FF2B5EF4-FFF2-40B4-BE49-F238E27FC236}">
                <a16:creationId xmlns:a16="http://schemas.microsoft.com/office/drawing/2014/main" id="{4536B3D7-2941-4238-933D-1F883E7924AC}"/>
              </a:ext>
            </a:extLst>
          </p:cNvPr>
          <p:cNvSpPr txBox="1">
            <a:spLocks/>
          </p:cNvSpPr>
          <p:nvPr/>
        </p:nvSpPr>
        <p:spPr>
          <a:xfrm>
            <a:off x="621890" y="5780195"/>
            <a:ext cx="10948219" cy="628954"/>
          </a:xfrm>
          <a:prstGeom prst="rect">
            <a:avLst/>
          </a:prstGeom>
          <a:noFill/>
        </p:spPr>
        <p:txBody>
          <a:bodyPr vert="horz" wrap="square"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Wingdings" panose="05000000000000000000" pitchFamily="2" charset="2"/>
              <a:buChar char="q"/>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Wingdings" panose="05000000000000000000" pitchFamily="2" charset="2"/>
              <a:buChar char="Ø"/>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pPr>
            <a:r>
              <a:rPr lang="en-US" sz="1200" b="1" dirty="0"/>
              <a:t>Legend:  </a:t>
            </a:r>
            <a:r>
              <a:rPr lang="en-US" sz="1200" dirty="0"/>
              <a:t>ABI/G18 images are navigated with fragments of ABI/G17 images. The difference metrics (|bias|+3*STD in daily average) is plotted on the level equal to the channel number. Color varies to distinguish the neighboring plots. Zero level is plotted in the same color.  EW direction (x) is on the left, NS direction (y) is on the right. Each step in the ladder plot is equal to 10 µrad.</a:t>
            </a:r>
          </a:p>
          <a:p>
            <a:pPr algn="just">
              <a:spcBef>
                <a:spcPts val="0"/>
              </a:spcBef>
            </a:pPr>
            <a:r>
              <a:rPr lang="en-US" sz="1200" b="1" dirty="0"/>
              <a:t>Observations:</a:t>
            </a:r>
            <a:r>
              <a:rPr lang="en-US" sz="1200" dirty="0"/>
              <a:t> All ABI/G18 channels show small and stable navigation error except for the days of known ABI/G18 INR anomalies.</a:t>
            </a:r>
          </a:p>
        </p:txBody>
      </p:sp>
      <p:pic>
        <p:nvPicPr>
          <p:cNvPr id="12" name="Picture 11">
            <a:extLst>
              <a:ext uri="{FF2B5EF4-FFF2-40B4-BE49-F238E27FC236}">
                <a16:creationId xmlns:a16="http://schemas.microsoft.com/office/drawing/2014/main" id="{8C356E5D-3EA7-4118-A383-49E3406437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6112" y="1167870"/>
            <a:ext cx="4359651" cy="4529184"/>
          </a:xfrm>
          <a:prstGeom prst="rect">
            <a:avLst/>
          </a:prstGeom>
        </p:spPr>
      </p:pic>
      <p:pic>
        <p:nvPicPr>
          <p:cNvPr id="13" name="Picture 12">
            <a:extLst>
              <a:ext uri="{FF2B5EF4-FFF2-40B4-BE49-F238E27FC236}">
                <a16:creationId xmlns:a16="http://schemas.microsoft.com/office/drawing/2014/main" id="{A234B698-33A7-44C9-9214-F58A4BAECC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0460" y="1167870"/>
            <a:ext cx="4359649" cy="4529382"/>
          </a:xfrm>
          <a:prstGeom prst="rect">
            <a:avLst/>
          </a:prstGeom>
        </p:spPr>
      </p:pic>
      <p:sp>
        <p:nvSpPr>
          <p:cNvPr id="6" name="TextBox 5">
            <a:extLst>
              <a:ext uri="{FF2B5EF4-FFF2-40B4-BE49-F238E27FC236}">
                <a16:creationId xmlns:a16="http://schemas.microsoft.com/office/drawing/2014/main" id="{50E1DF5F-EBB0-47BA-9648-AEB4558E037E}"/>
              </a:ext>
            </a:extLst>
          </p:cNvPr>
          <p:cNvSpPr txBox="1"/>
          <p:nvPr/>
        </p:nvSpPr>
        <p:spPr>
          <a:xfrm>
            <a:off x="207034" y="1659285"/>
            <a:ext cx="2219078" cy="3539430"/>
          </a:xfrm>
          <a:prstGeom prst="rect">
            <a:avLst/>
          </a:prstGeom>
          <a:noFill/>
        </p:spPr>
        <p:txBody>
          <a:bodyPr wrap="square" rtlCol="0">
            <a:spAutoFit/>
          </a:bodyPr>
          <a:lstStyle/>
          <a:p>
            <a:pPr marL="173038" indent="-173038">
              <a:buFont typeface="Arial" panose="020B0604020202020204" pitchFamily="34" charset="0"/>
              <a:buChar char="•"/>
            </a:pPr>
            <a:r>
              <a:rPr lang="en-US" sz="1400" dirty="0"/>
              <a:t>Comparison with GOES-17, a new capability to evaluate sounding channels as well.</a:t>
            </a:r>
          </a:p>
          <a:p>
            <a:pPr marL="173038" indent="-173038">
              <a:buFont typeface="Arial" panose="020B0604020202020204" pitchFamily="34" charset="0"/>
              <a:buChar char="•"/>
            </a:pPr>
            <a:r>
              <a:rPr lang="en-US" sz="1400" dirty="0"/>
              <a:t>Comparison with Ground Control Point (GCP or “chips) are similar.</a:t>
            </a:r>
          </a:p>
          <a:p>
            <a:pPr marL="173038" indent="-173038">
              <a:buFont typeface="Arial" panose="020B0604020202020204" pitchFamily="34" charset="0"/>
              <a:buChar char="•"/>
            </a:pPr>
            <a:r>
              <a:rPr lang="en-US" sz="1400" dirty="0"/>
              <a:t>Performance is stable except for the known anomalies.</a:t>
            </a:r>
          </a:p>
          <a:p>
            <a:pPr marL="339725" lvl="1" indent="-174625">
              <a:buFont typeface="Courier New" panose="02070309020205020404" pitchFamily="49" charset="0"/>
              <a:buChar char="o"/>
            </a:pPr>
            <a:r>
              <a:rPr lang="en-US" sz="1400" dirty="0"/>
              <a:t>Partial failure of scan mirror emissivity LUT update on 6/28.</a:t>
            </a:r>
          </a:p>
          <a:p>
            <a:pPr marL="339725" lvl="1" indent="-174625">
              <a:buFont typeface="Courier New" panose="02070309020205020404" pitchFamily="49" charset="0"/>
              <a:buChar char="o"/>
            </a:pPr>
            <a:r>
              <a:rPr lang="en-US" sz="1400" dirty="0"/>
              <a:t>GMAC Calibration Maneuver 1 (6/29) and 2 (7/6).</a:t>
            </a:r>
          </a:p>
        </p:txBody>
      </p:sp>
    </p:spTree>
    <p:extLst>
      <p:ext uri="{BB962C8B-B14F-4D97-AF65-F5344CB8AC3E}">
        <p14:creationId xmlns:p14="http://schemas.microsoft.com/office/powerpoint/2010/main" val="7593660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0DD46-C1A0-4255-AC69-2A2574CA456F}"/>
              </a:ext>
            </a:extLst>
          </p:cNvPr>
          <p:cNvSpPr>
            <a:spLocks noGrp="1"/>
          </p:cNvSpPr>
          <p:nvPr>
            <p:ph type="title"/>
          </p:nvPr>
        </p:nvSpPr>
        <p:spPr/>
        <p:txBody>
          <a:bodyPr/>
          <a:lstStyle/>
          <a:p>
            <a:r>
              <a:rPr lang="en-US" dirty="0"/>
              <a:t>introduction</a:t>
            </a:r>
          </a:p>
        </p:txBody>
      </p:sp>
      <p:sp>
        <p:nvSpPr>
          <p:cNvPr id="3" name="Text Placeholder 2">
            <a:extLst>
              <a:ext uri="{FF2B5EF4-FFF2-40B4-BE49-F238E27FC236}">
                <a16:creationId xmlns:a16="http://schemas.microsoft.com/office/drawing/2014/main" id="{5B7F29FA-F11D-4407-8607-380C0551F8D0}"/>
              </a:ext>
            </a:extLst>
          </p:cNvPr>
          <p:cNvSpPr>
            <a:spLocks noGrp="1"/>
          </p:cNvSpPr>
          <p:nvPr>
            <p:ph type="body" idx="1"/>
          </p:nvPr>
        </p:nvSpPr>
        <p:spPr/>
        <p:txBody>
          <a:bodyPr/>
          <a:lstStyle/>
          <a:p>
            <a:endParaRPr lang="en-US" dirty="0"/>
          </a:p>
        </p:txBody>
      </p:sp>
      <p:sp>
        <p:nvSpPr>
          <p:cNvPr id="4" name="Date Placeholder 3">
            <a:extLst>
              <a:ext uri="{FF2B5EF4-FFF2-40B4-BE49-F238E27FC236}">
                <a16:creationId xmlns:a16="http://schemas.microsoft.com/office/drawing/2014/main" id="{A4D93280-C620-4772-A0E9-9AB7E042758A}"/>
              </a:ext>
            </a:extLst>
          </p:cNvPr>
          <p:cNvSpPr>
            <a:spLocks noGrp="1"/>
          </p:cNvSpPr>
          <p:nvPr>
            <p:ph type="dt" sz="half" idx="2"/>
          </p:nvPr>
        </p:nvSpPr>
        <p:spPr/>
        <p:txBody>
          <a:bodyPr/>
          <a:lstStyle/>
          <a:p>
            <a:fld id="{2DA49937-D147-452F-8BFD-3879FC1F6182}" type="datetime1">
              <a:rPr lang="en-US" smtClean="0"/>
              <a:t>7/28/2022</a:t>
            </a:fld>
            <a:endParaRPr lang="en-US" dirty="0"/>
          </a:p>
        </p:txBody>
      </p:sp>
      <p:sp>
        <p:nvSpPr>
          <p:cNvPr id="5" name="Footer Placeholder 4">
            <a:extLst>
              <a:ext uri="{FF2B5EF4-FFF2-40B4-BE49-F238E27FC236}">
                <a16:creationId xmlns:a16="http://schemas.microsoft.com/office/drawing/2014/main" id="{DC424A2F-4DAD-4BE7-9914-61A389F749E7}"/>
              </a:ext>
            </a:extLst>
          </p:cNvPr>
          <p:cNvSpPr>
            <a:spLocks noGrp="1"/>
          </p:cNvSpPr>
          <p:nvPr>
            <p:ph type="ftr" sz="quarter" idx="3"/>
          </p:nvPr>
        </p:nvSpPr>
        <p:spPr/>
        <p:txBody>
          <a:bodyPr/>
          <a:lstStyle/>
          <a:p>
            <a:r>
              <a:rPr lang="en-US" dirty="0"/>
              <a:t>PS-PVR for Provisional Maturity of GOES-18 ABI L1b and CMI Products</a:t>
            </a:r>
          </a:p>
        </p:txBody>
      </p:sp>
      <p:sp>
        <p:nvSpPr>
          <p:cNvPr id="6" name="Slide Number Placeholder 5">
            <a:extLst>
              <a:ext uri="{FF2B5EF4-FFF2-40B4-BE49-F238E27FC236}">
                <a16:creationId xmlns:a16="http://schemas.microsoft.com/office/drawing/2014/main" id="{4F8F230B-59BC-4F66-8DE1-D08BB1EE9B60}"/>
              </a:ext>
            </a:extLst>
          </p:cNvPr>
          <p:cNvSpPr>
            <a:spLocks noGrp="1"/>
          </p:cNvSpPr>
          <p:nvPr>
            <p:ph type="sldNum" sz="quarter" idx="4"/>
          </p:nvPr>
        </p:nvSpPr>
        <p:spPr/>
        <p:txBody>
          <a:bodyPr/>
          <a:lstStyle/>
          <a:p>
            <a:fld id="{24AD0344-B142-42FF-A24F-67F68BAAC27D}" type="slidenum">
              <a:rPr lang="en-US" smtClean="0"/>
              <a:pPr/>
              <a:t>3</a:t>
            </a:fld>
            <a:endParaRPr lang="en-US" dirty="0"/>
          </a:p>
        </p:txBody>
      </p:sp>
    </p:spTree>
    <p:extLst>
      <p:ext uri="{BB962C8B-B14F-4D97-AF65-F5344CB8AC3E}">
        <p14:creationId xmlns:p14="http://schemas.microsoft.com/office/powerpoint/2010/main" val="21166579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CBFE3-EE3D-42DD-A470-EE1871B8B8E4}"/>
              </a:ext>
            </a:extLst>
          </p:cNvPr>
          <p:cNvSpPr>
            <a:spLocks noGrp="1"/>
          </p:cNvSpPr>
          <p:nvPr>
            <p:ph type="title"/>
          </p:nvPr>
        </p:nvSpPr>
        <p:spPr/>
        <p:txBody>
          <a:bodyPr>
            <a:normAutofit fontScale="90000"/>
          </a:bodyPr>
          <a:lstStyle/>
          <a:p>
            <a:r>
              <a:rPr lang="en-US" dirty="0"/>
              <a:t>Frame-Frame Registration (FFR) is accurate …</a:t>
            </a:r>
          </a:p>
        </p:txBody>
      </p:sp>
      <p:sp>
        <p:nvSpPr>
          <p:cNvPr id="3" name="Date Placeholder 2">
            <a:extLst>
              <a:ext uri="{FF2B5EF4-FFF2-40B4-BE49-F238E27FC236}">
                <a16:creationId xmlns:a16="http://schemas.microsoft.com/office/drawing/2014/main" id="{EFF022D9-0484-4D3C-98BC-6325331FD4CC}"/>
              </a:ext>
            </a:extLst>
          </p:cNvPr>
          <p:cNvSpPr>
            <a:spLocks noGrp="1"/>
          </p:cNvSpPr>
          <p:nvPr>
            <p:ph type="dt" sz="half" idx="10"/>
          </p:nvPr>
        </p:nvSpPr>
        <p:spPr/>
        <p:txBody>
          <a:bodyPr/>
          <a:lstStyle/>
          <a:p>
            <a:fld id="{764EC2BC-487F-4DF7-98EA-73557A15766E}" type="datetime1">
              <a:rPr lang="en-US" smtClean="0"/>
              <a:t>7/28/2022</a:t>
            </a:fld>
            <a:endParaRPr lang="en-US" dirty="0"/>
          </a:p>
        </p:txBody>
      </p:sp>
      <p:sp>
        <p:nvSpPr>
          <p:cNvPr id="4" name="Footer Placeholder 3">
            <a:extLst>
              <a:ext uri="{FF2B5EF4-FFF2-40B4-BE49-F238E27FC236}">
                <a16:creationId xmlns:a16="http://schemas.microsoft.com/office/drawing/2014/main" id="{10CF69FE-EDC1-485F-928A-AFC528FFD24B}"/>
              </a:ext>
            </a:extLst>
          </p:cNvPr>
          <p:cNvSpPr>
            <a:spLocks noGrp="1"/>
          </p:cNvSpPr>
          <p:nvPr>
            <p:ph type="ftr" sz="quarter" idx="11"/>
          </p:nvPr>
        </p:nvSpPr>
        <p:spPr/>
        <p:txBody>
          <a:bodyPr/>
          <a:lstStyle/>
          <a:p>
            <a:r>
              <a:rPr lang="en-US" dirty="0"/>
              <a:t>PS-PVR for Provisional Maturity of GOES-18 ABI L1b and CMI Products</a:t>
            </a:r>
          </a:p>
        </p:txBody>
      </p:sp>
      <p:sp>
        <p:nvSpPr>
          <p:cNvPr id="5" name="Slide Number Placeholder 4">
            <a:extLst>
              <a:ext uri="{FF2B5EF4-FFF2-40B4-BE49-F238E27FC236}">
                <a16:creationId xmlns:a16="http://schemas.microsoft.com/office/drawing/2014/main" id="{5B3F6AF4-D898-4C32-B46A-72B7656D5E03}"/>
              </a:ext>
            </a:extLst>
          </p:cNvPr>
          <p:cNvSpPr>
            <a:spLocks noGrp="1"/>
          </p:cNvSpPr>
          <p:nvPr>
            <p:ph type="sldNum" sz="quarter" idx="12"/>
          </p:nvPr>
        </p:nvSpPr>
        <p:spPr/>
        <p:txBody>
          <a:bodyPr/>
          <a:lstStyle/>
          <a:p>
            <a:fld id="{24AD0344-B142-42FF-A24F-67F68BAAC27D}" type="slidenum">
              <a:rPr lang="en-US" smtClean="0"/>
              <a:t>30</a:t>
            </a:fld>
            <a:endParaRPr lang="en-US" dirty="0"/>
          </a:p>
        </p:txBody>
      </p:sp>
      <p:graphicFrame>
        <p:nvGraphicFramePr>
          <p:cNvPr id="6" name="Chart 5">
            <a:extLst>
              <a:ext uri="{FF2B5EF4-FFF2-40B4-BE49-F238E27FC236}">
                <a16:creationId xmlns:a16="http://schemas.microsoft.com/office/drawing/2014/main" id="{BBC640D0-E87C-4905-932B-5BFED6A411CC}"/>
              </a:ext>
            </a:extLst>
          </p:cNvPr>
          <p:cNvGraphicFramePr>
            <a:graphicFrameLocks/>
          </p:cNvGraphicFramePr>
          <p:nvPr>
            <p:extLst>
              <p:ext uri="{D42A27DB-BD31-4B8C-83A1-F6EECF244321}">
                <p14:modId xmlns:p14="http://schemas.microsoft.com/office/powerpoint/2010/main" val="4137091082"/>
              </p:ext>
            </p:extLst>
          </p:nvPr>
        </p:nvGraphicFramePr>
        <p:xfrm>
          <a:off x="1079770" y="1186575"/>
          <a:ext cx="10054369" cy="4327605"/>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CE7B29D7-14DD-4916-9B37-CC1286C8DA70}"/>
              </a:ext>
            </a:extLst>
          </p:cNvPr>
          <p:cNvSpPr txBox="1"/>
          <p:nvPr/>
        </p:nvSpPr>
        <p:spPr>
          <a:xfrm>
            <a:off x="621889" y="5514181"/>
            <a:ext cx="10948220" cy="369332"/>
          </a:xfrm>
          <a:prstGeom prst="rect">
            <a:avLst/>
          </a:prstGeom>
          <a:noFill/>
        </p:spPr>
        <p:txBody>
          <a:bodyPr wrap="square" rtlCol="0">
            <a:spAutoFit/>
          </a:bodyPr>
          <a:lstStyle/>
          <a:p>
            <a:pPr algn="ctr"/>
            <a:r>
              <a:rPr lang="en-US" dirty="0"/>
              <a:t>Comparable to GOES-16/17. Much better than MRD.</a:t>
            </a:r>
          </a:p>
        </p:txBody>
      </p:sp>
      <p:sp>
        <p:nvSpPr>
          <p:cNvPr id="9" name="TextBox 8">
            <a:extLst>
              <a:ext uri="{FF2B5EF4-FFF2-40B4-BE49-F238E27FC236}">
                <a16:creationId xmlns:a16="http://schemas.microsoft.com/office/drawing/2014/main" id="{B1D1649C-D50A-40B4-837D-74754AAE6BC9}"/>
              </a:ext>
            </a:extLst>
          </p:cNvPr>
          <p:cNvSpPr txBox="1"/>
          <p:nvPr/>
        </p:nvSpPr>
        <p:spPr>
          <a:xfrm>
            <a:off x="10673697" y="2356881"/>
            <a:ext cx="1160273" cy="646331"/>
          </a:xfrm>
          <a:prstGeom prst="rect">
            <a:avLst/>
          </a:prstGeom>
          <a:noFill/>
        </p:spPr>
        <p:txBody>
          <a:bodyPr wrap="square" rtlCol="0">
            <a:spAutoFit/>
          </a:bodyPr>
          <a:lstStyle/>
          <a:p>
            <a:r>
              <a:rPr lang="en-US" dirty="0"/>
              <a:t>The lower, the better.</a:t>
            </a:r>
          </a:p>
        </p:txBody>
      </p:sp>
    </p:spTree>
    <p:extLst>
      <p:ext uri="{BB962C8B-B14F-4D97-AF65-F5344CB8AC3E}">
        <p14:creationId xmlns:p14="http://schemas.microsoft.com/office/powerpoint/2010/main" val="34565154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25EB8-EFFF-467D-B4E5-E587C4551567}"/>
              </a:ext>
            </a:extLst>
          </p:cNvPr>
          <p:cNvSpPr>
            <a:spLocks noGrp="1"/>
          </p:cNvSpPr>
          <p:nvPr>
            <p:ph type="title"/>
          </p:nvPr>
        </p:nvSpPr>
        <p:spPr/>
        <p:txBody>
          <a:bodyPr>
            <a:normAutofit fontScale="90000"/>
          </a:bodyPr>
          <a:lstStyle/>
          <a:p>
            <a:r>
              <a:rPr lang="en-US" dirty="0"/>
              <a:t>… and stable</a:t>
            </a:r>
          </a:p>
        </p:txBody>
      </p:sp>
      <p:sp>
        <p:nvSpPr>
          <p:cNvPr id="3" name="Date Placeholder 2">
            <a:extLst>
              <a:ext uri="{FF2B5EF4-FFF2-40B4-BE49-F238E27FC236}">
                <a16:creationId xmlns:a16="http://schemas.microsoft.com/office/drawing/2014/main" id="{70A2EBE8-9E55-429E-99E6-A7868C87684C}"/>
              </a:ext>
            </a:extLst>
          </p:cNvPr>
          <p:cNvSpPr>
            <a:spLocks noGrp="1"/>
          </p:cNvSpPr>
          <p:nvPr>
            <p:ph type="dt" sz="half" idx="10"/>
          </p:nvPr>
        </p:nvSpPr>
        <p:spPr/>
        <p:txBody>
          <a:bodyPr/>
          <a:lstStyle/>
          <a:p>
            <a:fld id="{F4E914B8-CA68-4B17-B522-CED04E970F42}" type="datetime1">
              <a:rPr lang="en-US" smtClean="0"/>
              <a:t>7/28/2022</a:t>
            </a:fld>
            <a:endParaRPr lang="en-US" dirty="0"/>
          </a:p>
        </p:txBody>
      </p:sp>
      <p:sp>
        <p:nvSpPr>
          <p:cNvPr id="4" name="Footer Placeholder 3">
            <a:extLst>
              <a:ext uri="{FF2B5EF4-FFF2-40B4-BE49-F238E27FC236}">
                <a16:creationId xmlns:a16="http://schemas.microsoft.com/office/drawing/2014/main" id="{66D29A71-5E33-4911-8E8E-84C3E70FAE57}"/>
              </a:ext>
            </a:extLst>
          </p:cNvPr>
          <p:cNvSpPr>
            <a:spLocks noGrp="1"/>
          </p:cNvSpPr>
          <p:nvPr>
            <p:ph type="ftr" sz="quarter" idx="11"/>
          </p:nvPr>
        </p:nvSpPr>
        <p:spPr/>
        <p:txBody>
          <a:bodyPr/>
          <a:lstStyle/>
          <a:p>
            <a:r>
              <a:rPr lang="en-US" dirty="0"/>
              <a:t>PS-PVR for Provisional Maturity of GOES-18 ABI L1b and CMI Products</a:t>
            </a:r>
          </a:p>
        </p:txBody>
      </p:sp>
      <p:sp>
        <p:nvSpPr>
          <p:cNvPr id="5" name="Slide Number Placeholder 4">
            <a:extLst>
              <a:ext uri="{FF2B5EF4-FFF2-40B4-BE49-F238E27FC236}">
                <a16:creationId xmlns:a16="http://schemas.microsoft.com/office/drawing/2014/main" id="{ADD690AD-6567-4669-B12F-B9ACD1F8B157}"/>
              </a:ext>
            </a:extLst>
          </p:cNvPr>
          <p:cNvSpPr>
            <a:spLocks noGrp="1"/>
          </p:cNvSpPr>
          <p:nvPr>
            <p:ph type="sldNum" sz="quarter" idx="12"/>
          </p:nvPr>
        </p:nvSpPr>
        <p:spPr/>
        <p:txBody>
          <a:bodyPr/>
          <a:lstStyle/>
          <a:p>
            <a:fld id="{24AD0344-B142-42FF-A24F-67F68BAAC27D}" type="slidenum">
              <a:rPr lang="en-US" smtClean="0"/>
              <a:t>31</a:t>
            </a:fld>
            <a:endParaRPr lang="en-US" dirty="0"/>
          </a:p>
        </p:txBody>
      </p:sp>
      <p:sp>
        <p:nvSpPr>
          <p:cNvPr id="8" name="Content Placeholder 9">
            <a:extLst>
              <a:ext uri="{FF2B5EF4-FFF2-40B4-BE49-F238E27FC236}">
                <a16:creationId xmlns:a16="http://schemas.microsoft.com/office/drawing/2014/main" id="{723D4C11-CC47-4652-B962-DC712FA7DB7C}"/>
              </a:ext>
            </a:extLst>
          </p:cNvPr>
          <p:cNvSpPr txBox="1">
            <a:spLocks/>
          </p:cNvSpPr>
          <p:nvPr/>
        </p:nvSpPr>
        <p:spPr>
          <a:xfrm>
            <a:off x="2003394" y="5780195"/>
            <a:ext cx="8202967" cy="389785"/>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Wingdings" panose="05000000000000000000" pitchFamily="2" charset="2"/>
              <a:buChar char="q"/>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Wingdings" panose="05000000000000000000" pitchFamily="2" charset="2"/>
              <a:buChar char="v"/>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 </a:t>
            </a:r>
          </a:p>
        </p:txBody>
      </p:sp>
      <p:sp>
        <p:nvSpPr>
          <p:cNvPr id="11" name="Content Placeholder 11">
            <a:extLst>
              <a:ext uri="{FF2B5EF4-FFF2-40B4-BE49-F238E27FC236}">
                <a16:creationId xmlns:a16="http://schemas.microsoft.com/office/drawing/2014/main" id="{4536B3D7-2941-4238-933D-1F883E7924AC}"/>
              </a:ext>
            </a:extLst>
          </p:cNvPr>
          <p:cNvSpPr txBox="1">
            <a:spLocks/>
          </p:cNvSpPr>
          <p:nvPr/>
        </p:nvSpPr>
        <p:spPr>
          <a:xfrm>
            <a:off x="621890" y="5780195"/>
            <a:ext cx="10948219" cy="628954"/>
          </a:xfrm>
          <a:prstGeom prst="rect">
            <a:avLst/>
          </a:prstGeom>
          <a:noFill/>
        </p:spPr>
        <p:txBody>
          <a:bodyPr vert="horz" wrap="square"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Wingdings" panose="05000000000000000000" pitchFamily="2" charset="2"/>
              <a:buChar char="q"/>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Wingdings" panose="05000000000000000000" pitchFamily="2" charset="2"/>
              <a:buChar char="Ø"/>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1200" b="1" dirty="0"/>
              <a:t>Legend:  </a:t>
            </a:r>
            <a:r>
              <a:rPr lang="en-US" sz="1200" dirty="0"/>
              <a:t>Channel MRD FFR metrics (|bias|+3*STD in daily average) is plotted on the level equal to the channel number. Color varies to distinguish the neighboring plots. Zero level is plotted in the same color.  EW direction (x) is on the left, NS direction (y) is on the right. Each step in the ladder plot is equal to MRD requirement.</a:t>
            </a:r>
          </a:p>
          <a:p>
            <a:pPr>
              <a:spcBef>
                <a:spcPts val="0"/>
              </a:spcBef>
            </a:pPr>
            <a:r>
              <a:rPr lang="en-US" sz="1200" b="1" dirty="0"/>
              <a:t>Observations:</a:t>
            </a:r>
            <a:r>
              <a:rPr lang="en-US" sz="1200" dirty="0"/>
              <a:t> All window channels satisfy MRD with margin all days of evaluation.</a:t>
            </a:r>
          </a:p>
        </p:txBody>
      </p:sp>
      <p:pic>
        <p:nvPicPr>
          <p:cNvPr id="10" name="Picture 9">
            <a:extLst>
              <a:ext uri="{FF2B5EF4-FFF2-40B4-BE49-F238E27FC236}">
                <a16:creationId xmlns:a16="http://schemas.microsoft.com/office/drawing/2014/main" id="{FAC965FA-55BE-46BE-A5C2-66B077D990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1" y="1148246"/>
            <a:ext cx="4381500" cy="4631751"/>
          </a:xfrm>
          <a:prstGeom prst="rect">
            <a:avLst/>
          </a:prstGeom>
        </p:spPr>
      </p:pic>
      <p:pic>
        <p:nvPicPr>
          <p:cNvPr id="14" name="Picture 13">
            <a:extLst>
              <a:ext uri="{FF2B5EF4-FFF2-40B4-BE49-F238E27FC236}">
                <a16:creationId xmlns:a16="http://schemas.microsoft.com/office/drawing/2014/main" id="{053F80F8-4AAE-49CC-B465-EBA07E912F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2436" y="1148246"/>
            <a:ext cx="4375564" cy="4631751"/>
          </a:xfrm>
          <a:prstGeom prst="rect">
            <a:avLst/>
          </a:prstGeom>
        </p:spPr>
      </p:pic>
      <p:cxnSp>
        <p:nvCxnSpPr>
          <p:cNvPr id="12" name="Straight Connector 11">
            <a:extLst>
              <a:ext uri="{FF2B5EF4-FFF2-40B4-BE49-F238E27FC236}">
                <a16:creationId xmlns:a16="http://schemas.microsoft.com/office/drawing/2014/main" id="{E3A67C32-7285-4FF1-B3D9-0F22B4252902}"/>
              </a:ext>
            </a:extLst>
          </p:cNvPr>
          <p:cNvCxnSpPr/>
          <p:nvPr/>
        </p:nvCxnSpPr>
        <p:spPr>
          <a:xfrm>
            <a:off x="1307468" y="5697252"/>
            <a:ext cx="1067749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53698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CBFE3-EE3D-42DD-A470-EE1871B8B8E4}"/>
              </a:ext>
            </a:extLst>
          </p:cNvPr>
          <p:cNvSpPr>
            <a:spLocks noGrp="1"/>
          </p:cNvSpPr>
          <p:nvPr>
            <p:ph type="title"/>
          </p:nvPr>
        </p:nvSpPr>
        <p:spPr/>
        <p:txBody>
          <a:bodyPr>
            <a:normAutofit fontScale="90000"/>
          </a:bodyPr>
          <a:lstStyle/>
          <a:p>
            <a:r>
              <a:rPr lang="en-US" dirty="0"/>
              <a:t>Within Frame Registration (WIFR)</a:t>
            </a:r>
          </a:p>
        </p:txBody>
      </p:sp>
      <p:sp>
        <p:nvSpPr>
          <p:cNvPr id="3" name="Date Placeholder 2">
            <a:extLst>
              <a:ext uri="{FF2B5EF4-FFF2-40B4-BE49-F238E27FC236}">
                <a16:creationId xmlns:a16="http://schemas.microsoft.com/office/drawing/2014/main" id="{EFF022D9-0484-4D3C-98BC-6325331FD4CC}"/>
              </a:ext>
            </a:extLst>
          </p:cNvPr>
          <p:cNvSpPr>
            <a:spLocks noGrp="1"/>
          </p:cNvSpPr>
          <p:nvPr>
            <p:ph type="dt" sz="half" idx="10"/>
          </p:nvPr>
        </p:nvSpPr>
        <p:spPr/>
        <p:txBody>
          <a:bodyPr/>
          <a:lstStyle/>
          <a:p>
            <a:fld id="{5A9D3DE6-F074-4D52-B3F7-64C35F7D940C}" type="datetime1">
              <a:rPr lang="en-US" smtClean="0"/>
              <a:t>7/28/2022</a:t>
            </a:fld>
            <a:endParaRPr lang="en-US" dirty="0"/>
          </a:p>
        </p:txBody>
      </p:sp>
      <p:sp>
        <p:nvSpPr>
          <p:cNvPr id="4" name="Footer Placeholder 3">
            <a:extLst>
              <a:ext uri="{FF2B5EF4-FFF2-40B4-BE49-F238E27FC236}">
                <a16:creationId xmlns:a16="http://schemas.microsoft.com/office/drawing/2014/main" id="{10CF69FE-EDC1-485F-928A-AFC528FFD24B}"/>
              </a:ext>
            </a:extLst>
          </p:cNvPr>
          <p:cNvSpPr>
            <a:spLocks noGrp="1"/>
          </p:cNvSpPr>
          <p:nvPr>
            <p:ph type="ftr" sz="quarter" idx="11"/>
          </p:nvPr>
        </p:nvSpPr>
        <p:spPr/>
        <p:txBody>
          <a:bodyPr/>
          <a:lstStyle/>
          <a:p>
            <a:r>
              <a:rPr lang="en-US" dirty="0"/>
              <a:t>PS-PVR for Provisional Maturity of GOES-18 ABI L1b and CMI Products</a:t>
            </a:r>
          </a:p>
        </p:txBody>
      </p:sp>
      <p:sp>
        <p:nvSpPr>
          <p:cNvPr id="5" name="Slide Number Placeholder 4">
            <a:extLst>
              <a:ext uri="{FF2B5EF4-FFF2-40B4-BE49-F238E27FC236}">
                <a16:creationId xmlns:a16="http://schemas.microsoft.com/office/drawing/2014/main" id="{5B3F6AF4-D898-4C32-B46A-72B7656D5E03}"/>
              </a:ext>
            </a:extLst>
          </p:cNvPr>
          <p:cNvSpPr>
            <a:spLocks noGrp="1"/>
          </p:cNvSpPr>
          <p:nvPr>
            <p:ph type="sldNum" sz="quarter" idx="12"/>
          </p:nvPr>
        </p:nvSpPr>
        <p:spPr/>
        <p:txBody>
          <a:bodyPr/>
          <a:lstStyle/>
          <a:p>
            <a:fld id="{24AD0344-B142-42FF-A24F-67F68BAAC27D}" type="slidenum">
              <a:rPr lang="en-US" smtClean="0"/>
              <a:t>32</a:t>
            </a:fld>
            <a:endParaRPr lang="en-US" dirty="0"/>
          </a:p>
        </p:txBody>
      </p:sp>
      <p:sp>
        <p:nvSpPr>
          <p:cNvPr id="8" name="TextBox 7">
            <a:extLst>
              <a:ext uri="{FF2B5EF4-FFF2-40B4-BE49-F238E27FC236}">
                <a16:creationId xmlns:a16="http://schemas.microsoft.com/office/drawing/2014/main" id="{CE7B29D7-14DD-4916-9B37-CC1286C8DA70}"/>
              </a:ext>
            </a:extLst>
          </p:cNvPr>
          <p:cNvSpPr txBox="1"/>
          <p:nvPr/>
        </p:nvSpPr>
        <p:spPr>
          <a:xfrm>
            <a:off x="621889" y="5514181"/>
            <a:ext cx="10948220" cy="646331"/>
          </a:xfrm>
          <a:prstGeom prst="rect">
            <a:avLst/>
          </a:prstGeom>
          <a:noFill/>
        </p:spPr>
        <p:txBody>
          <a:bodyPr wrap="square" rtlCol="0">
            <a:spAutoFit/>
          </a:bodyPr>
          <a:lstStyle/>
          <a:p>
            <a:pPr algn="ctr"/>
            <a:r>
              <a:rPr lang="en-US" dirty="0"/>
              <a:t>Comparable to GOES-16/17 at their Full Validation and better than Baseline and MRD.</a:t>
            </a:r>
          </a:p>
          <a:p>
            <a:pPr algn="ctr"/>
            <a:r>
              <a:rPr lang="en-US" dirty="0"/>
              <a:t>Improvement is ongoing.</a:t>
            </a:r>
          </a:p>
        </p:txBody>
      </p:sp>
      <p:graphicFrame>
        <p:nvGraphicFramePr>
          <p:cNvPr id="9" name="Chart 8">
            <a:extLst>
              <a:ext uri="{FF2B5EF4-FFF2-40B4-BE49-F238E27FC236}">
                <a16:creationId xmlns:a16="http://schemas.microsoft.com/office/drawing/2014/main" id="{4389A985-9876-4027-9441-4B4CCA1EC20A}"/>
              </a:ext>
            </a:extLst>
          </p:cNvPr>
          <p:cNvGraphicFramePr>
            <a:graphicFrameLocks/>
          </p:cNvGraphicFramePr>
          <p:nvPr>
            <p:extLst>
              <p:ext uri="{D42A27DB-BD31-4B8C-83A1-F6EECF244321}">
                <p14:modId xmlns:p14="http://schemas.microsoft.com/office/powerpoint/2010/main" val="3082892399"/>
              </p:ext>
            </p:extLst>
          </p:nvPr>
        </p:nvGraphicFramePr>
        <p:xfrm>
          <a:off x="1524002" y="1156739"/>
          <a:ext cx="9149695" cy="4357442"/>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a:extLst>
              <a:ext uri="{FF2B5EF4-FFF2-40B4-BE49-F238E27FC236}">
                <a16:creationId xmlns:a16="http://schemas.microsoft.com/office/drawing/2014/main" id="{B49C58CE-197F-4323-BDAB-7DB76F36FE0D}"/>
              </a:ext>
            </a:extLst>
          </p:cNvPr>
          <p:cNvSpPr txBox="1"/>
          <p:nvPr/>
        </p:nvSpPr>
        <p:spPr>
          <a:xfrm>
            <a:off x="10673697" y="2356881"/>
            <a:ext cx="1160273" cy="646331"/>
          </a:xfrm>
          <a:prstGeom prst="rect">
            <a:avLst/>
          </a:prstGeom>
          <a:noFill/>
        </p:spPr>
        <p:txBody>
          <a:bodyPr wrap="square" rtlCol="0">
            <a:spAutoFit/>
          </a:bodyPr>
          <a:lstStyle/>
          <a:p>
            <a:r>
              <a:rPr lang="en-US" dirty="0"/>
              <a:t>The lower, the better.</a:t>
            </a:r>
          </a:p>
        </p:txBody>
      </p:sp>
    </p:spTree>
    <p:extLst>
      <p:ext uri="{BB962C8B-B14F-4D97-AF65-F5344CB8AC3E}">
        <p14:creationId xmlns:p14="http://schemas.microsoft.com/office/powerpoint/2010/main" val="16196083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25EB8-EFFF-467D-B4E5-E587C4551567}"/>
              </a:ext>
            </a:extLst>
          </p:cNvPr>
          <p:cNvSpPr>
            <a:spLocks noGrp="1"/>
          </p:cNvSpPr>
          <p:nvPr>
            <p:ph type="title"/>
          </p:nvPr>
        </p:nvSpPr>
        <p:spPr/>
        <p:txBody>
          <a:bodyPr>
            <a:normAutofit fontScale="90000"/>
          </a:bodyPr>
          <a:lstStyle/>
          <a:p>
            <a:r>
              <a:rPr lang="en-US" dirty="0"/>
              <a:t>… and stable</a:t>
            </a:r>
          </a:p>
        </p:txBody>
      </p:sp>
      <p:sp>
        <p:nvSpPr>
          <p:cNvPr id="3" name="Date Placeholder 2">
            <a:extLst>
              <a:ext uri="{FF2B5EF4-FFF2-40B4-BE49-F238E27FC236}">
                <a16:creationId xmlns:a16="http://schemas.microsoft.com/office/drawing/2014/main" id="{70A2EBE8-9E55-429E-99E6-A7868C87684C}"/>
              </a:ext>
            </a:extLst>
          </p:cNvPr>
          <p:cNvSpPr>
            <a:spLocks noGrp="1"/>
          </p:cNvSpPr>
          <p:nvPr>
            <p:ph type="dt" sz="half" idx="10"/>
          </p:nvPr>
        </p:nvSpPr>
        <p:spPr/>
        <p:txBody>
          <a:bodyPr/>
          <a:lstStyle/>
          <a:p>
            <a:fld id="{E4AAF6CF-E01F-4BA3-89DA-057E98E46143}" type="datetime1">
              <a:rPr lang="en-US" smtClean="0"/>
              <a:t>7/28/2022</a:t>
            </a:fld>
            <a:endParaRPr lang="en-US" dirty="0"/>
          </a:p>
        </p:txBody>
      </p:sp>
      <p:sp>
        <p:nvSpPr>
          <p:cNvPr id="4" name="Footer Placeholder 3">
            <a:extLst>
              <a:ext uri="{FF2B5EF4-FFF2-40B4-BE49-F238E27FC236}">
                <a16:creationId xmlns:a16="http://schemas.microsoft.com/office/drawing/2014/main" id="{66D29A71-5E33-4911-8E8E-84C3E70FAE57}"/>
              </a:ext>
            </a:extLst>
          </p:cNvPr>
          <p:cNvSpPr>
            <a:spLocks noGrp="1"/>
          </p:cNvSpPr>
          <p:nvPr>
            <p:ph type="ftr" sz="quarter" idx="11"/>
          </p:nvPr>
        </p:nvSpPr>
        <p:spPr/>
        <p:txBody>
          <a:bodyPr/>
          <a:lstStyle/>
          <a:p>
            <a:r>
              <a:rPr lang="en-US" dirty="0"/>
              <a:t>PS-PVR for Provisional Maturity of GOES-18 ABI L1b and CMI Products</a:t>
            </a:r>
          </a:p>
        </p:txBody>
      </p:sp>
      <p:sp>
        <p:nvSpPr>
          <p:cNvPr id="5" name="Slide Number Placeholder 4">
            <a:extLst>
              <a:ext uri="{FF2B5EF4-FFF2-40B4-BE49-F238E27FC236}">
                <a16:creationId xmlns:a16="http://schemas.microsoft.com/office/drawing/2014/main" id="{ADD690AD-6567-4669-B12F-B9ACD1F8B157}"/>
              </a:ext>
            </a:extLst>
          </p:cNvPr>
          <p:cNvSpPr>
            <a:spLocks noGrp="1"/>
          </p:cNvSpPr>
          <p:nvPr>
            <p:ph type="sldNum" sz="quarter" idx="12"/>
          </p:nvPr>
        </p:nvSpPr>
        <p:spPr/>
        <p:txBody>
          <a:bodyPr/>
          <a:lstStyle/>
          <a:p>
            <a:fld id="{24AD0344-B142-42FF-A24F-67F68BAAC27D}" type="slidenum">
              <a:rPr lang="en-US" smtClean="0"/>
              <a:t>33</a:t>
            </a:fld>
            <a:endParaRPr lang="en-US" dirty="0"/>
          </a:p>
        </p:txBody>
      </p:sp>
      <p:sp>
        <p:nvSpPr>
          <p:cNvPr id="8" name="Content Placeholder 9">
            <a:extLst>
              <a:ext uri="{FF2B5EF4-FFF2-40B4-BE49-F238E27FC236}">
                <a16:creationId xmlns:a16="http://schemas.microsoft.com/office/drawing/2014/main" id="{723D4C11-CC47-4652-B962-DC712FA7DB7C}"/>
              </a:ext>
            </a:extLst>
          </p:cNvPr>
          <p:cNvSpPr txBox="1">
            <a:spLocks/>
          </p:cNvSpPr>
          <p:nvPr/>
        </p:nvSpPr>
        <p:spPr>
          <a:xfrm>
            <a:off x="2003394" y="5780195"/>
            <a:ext cx="8202967" cy="389785"/>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Wingdings" panose="05000000000000000000" pitchFamily="2" charset="2"/>
              <a:buChar char="q"/>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Wingdings" panose="05000000000000000000" pitchFamily="2" charset="2"/>
              <a:buChar char="v"/>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 </a:t>
            </a:r>
          </a:p>
        </p:txBody>
      </p:sp>
      <p:pic>
        <p:nvPicPr>
          <p:cNvPr id="9" name="Picture 8">
            <a:extLst>
              <a:ext uri="{FF2B5EF4-FFF2-40B4-BE49-F238E27FC236}">
                <a16:creationId xmlns:a16="http://schemas.microsoft.com/office/drawing/2014/main" id="{45CE1C02-0393-4A2D-BA86-F856E6EF05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8861" y="1149158"/>
            <a:ext cx="4383465" cy="4566114"/>
          </a:xfrm>
          <a:prstGeom prst="rect">
            <a:avLst/>
          </a:prstGeom>
        </p:spPr>
      </p:pic>
      <p:pic>
        <p:nvPicPr>
          <p:cNvPr id="10" name="Picture 9">
            <a:extLst>
              <a:ext uri="{FF2B5EF4-FFF2-40B4-BE49-F238E27FC236}">
                <a16:creationId xmlns:a16="http://schemas.microsoft.com/office/drawing/2014/main" id="{2BD8A206-EF61-4072-A6B4-C4DC1ED326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9676" y="1151894"/>
            <a:ext cx="4370893" cy="4563377"/>
          </a:xfrm>
          <a:prstGeom prst="rect">
            <a:avLst/>
          </a:prstGeom>
        </p:spPr>
      </p:pic>
      <p:sp>
        <p:nvSpPr>
          <p:cNvPr id="11" name="Content Placeholder 11">
            <a:extLst>
              <a:ext uri="{FF2B5EF4-FFF2-40B4-BE49-F238E27FC236}">
                <a16:creationId xmlns:a16="http://schemas.microsoft.com/office/drawing/2014/main" id="{4536B3D7-2941-4238-933D-1F883E7924AC}"/>
              </a:ext>
            </a:extLst>
          </p:cNvPr>
          <p:cNvSpPr txBox="1">
            <a:spLocks/>
          </p:cNvSpPr>
          <p:nvPr/>
        </p:nvSpPr>
        <p:spPr>
          <a:xfrm>
            <a:off x="621890" y="5780195"/>
            <a:ext cx="10948219" cy="475174"/>
          </a:xfrm>
          <a:prstGeom prst="rect">
            <a:avLst/>
          </a:prstGeom>
          <a:noFill/>
        </p:spPr>
        <p:txBody>
          <a:bodyPr vert="horz" wrap="square"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Wingdings" panose="05000000000000000000" pitchFamily="2" charset="2"/>
              <a:buChar char="q"/>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Wingdings" panose="05000000000000000000" pitchFamily="2" charset="2"/>
              <a:buChar char="Ø"/>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1200" b="1" dirty="0"/>
              <a:t>Legend:  </a:t>
            </a:r>
            <a:r>
              <a:rPr lang="en-US" sz="1200" dirty="0"/>
              <a:t>Channel MRD WIFR metrics (|bias|+3*STD in daily average) is plotted on the level equal to the channel number. Color varies to distinguish the neighboring plots. Zero level is plotted in the same color.  EW direction (x) is on the left, NS direction (y) is on the right. Each step in the ladder plot is equal to MRD requirement.</a:t>
            </a:r>
          </a:p>
          <a:p>
            <a:pPr>
              <a:spcBef>
                <a:spcPts val="0"/>
              </a:spcBef>
            </a:pPr>
            <a:r>
              <a:rPr lang="en-US" sz="1200" b="1" dirty="0"/>
              <a:t>Observations:</a:t>
            </a:r>
            <a:r>
              <a:rPr lang="en-US" sz="1200" dirty="0"/>
              <a:t> All window channels satisfy MRD all days of evaluation.</a:t>
            </a:r>
          </a:p>
        </p:txBody>
      </p:sp>
    </p:spTree>
    <p:extLst>
      <p:ext uri="{BB962C8B-B14F-4D97-AF65-F5344CB8AC3E}">
        <p14:creationId xmlns:p14="http://schemas.microsoft.com/office/powerpoint/2010/main" val="23181408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CBFE3-EE3D-42DD-A470-EE1871B8B8E4}"/>
              </a:ext>
            </a:extLst>
          </p:cNvPr>
          <p:cNvSpPr>
            <a:spLocks noGrp="1"/>
          </p:cNvSpPr>
          <p:nvPr>
            <p:ph type="title"/>
          </p:nvPr>
        </p:nvSpPr>
        <p:spPr>
          <a:xfrm>
            <a:off x="1065229" y="128188"/>
            <a:ext cx="10058400" cy="637622"/>
          </a:xfrm>
        </p:spPr>
        <p:txBody>
          <a:bodyPr>
            <a:normAutofit fontScale="90000"/>
          </a:bodyPr>
          <a:lstStyle/>
          <a:p>
            <a:r>
              <a:rPr lang="en-US" dirty="0"/>
              <a:t>Channel-Channel Registration (CCR) is accurate …</a:t>
            </a:r>
          </a:p>
        </p:txBody>
      </p:sp>
      <p:sp>
        <p:nvSpPr>
          <p:cNvPr id="3" name="Date Placeholder 2">
            <a:extLst>
              <a:ext uri="{FF2B5EF4-FFF2-40B4-BE49-F238E27FC236}">
                <a16:creationId xmlns:a16="http://schemas.microsoft.com/office/drawing/2014/main" id="{EFF022D9-0484-4D3C-98BC-6325331FD4CC}"/>
              </a:ext>
            </a:extLst>
          </p:cNvPr>
          <p:cNvSpPr>
            <a:spLocks noGrp="1"/>
          </p:cNvSpPr>
          <p:nvPr>
            <p:ph type="dt" sz="half" idx="10"/>
          </p:nvPr>
        </p:nvSpPr>
        <p:spPr/>
        <p:txBody>
          <a:bodyPr/>
          <a:lstStyle/>
          <a:p>
            <a:fld id="{6392CB86-D9DD-4ACD-8A32-A22968B248FA}" type="datetime1">
              <a:rPr lang="en-US" smtClean="0"/>
              <a:t>7/28/2022</a:t>
            </a:fld>
            <a:endParaRPr lang="en-US" dirty="0"/>
          </a:p>
        </p:txBody>
      </p:sp>
      <p:sp>
        <p:nvSpPr>
          <p:cNvPr id="4" name="Footer Placeholder 3">
            <a:extLst>
              <a:ext uri="{FF2B5EF4-FFF2-40B4-BE49-F238E27FC236}">
                <a16:creationId xmlns:a16="http://schemas.microsoft.com/office/drawing/2014/main" id="{10CF69FE-EDC1-485F-928A-AFC528FFD24B}"/>
              </a:ext>
            </a:extLst>
          </p:cNvPr>
          <p:cNvSpPr>
            <a:spLocks noGrp="1"/>
          </p:cNvSpPr>
          <p:nvPr>
            <p:ph type="ftr" sz="quarter" idx="11"/>
          </p:nvPr>
        </p:nvSpPr>
        <p:spPr/>
        <p:txBody>
          <a:bodyPr/>
          <a:lstStyle/>
          <a:p>
            <a:r>
              <a:rPr lang="en-US" dirty="0"/>
              <a:t>PS-PVR for Provisional Maturity of GOES-18 ABI L1b and CMI Products</a:t>
            </a:r>
          </a:p>
        </p:txBody>
      </p:sp>
      <p:sp>
        <p:nvSpPr>
          <p:cNvPr id="5" name="Slide Number Placeholder 4">
            <a:extLst>
              <a:ext uri="{FF2B5EF4-FFF2-40B4-BE49-F238E27FC236}">
                <a16:creationId xmlns:a16="http://schemas.microsoft.com/office/drawing/2014/main" id="{5B3F6AF4-D898-4C32-B46A-72B7656D5E03}"/>
              </a:ext>
            </a:extLst>
          </p:cNvPr>
          <p:cNvSpPr>
            <a:spLocks noGrp="1"/>
          </p:cNvSpPr>
          <p:nvPr>
            <p:ph type="sldNum" sz="quarter" idx="12"/>
          </p:nvPr>
        </p:nvSpPr>
        <p:spPr/>
        <p:txBody>
          <a:bodyPr/>
          <a:lstStyle/>
          <a:p>
            <a:fld id="{24AD0344-B142-42FF-A24F-67F68BAAC27D}" type="slidenum">
              <a:rPr lang="en-US" smtClean="0"/>
              <a:t>34</a:t>
            </a:fld>
            <a:endParaRPr lang="en-US" dirty="0"/>
          </a:p>
        </p:txBody>
      </p:sp>
      <p:sp>
        <p:nvSpPr>
          <p:cNvPr id="8" name="TextBox 7">
            <a:extLst>
              <a:ext uri="{FF2B5EF4-FFF2-40B4-BE49-F238E27FC236}">
                <a16:creationId xmlns:a16="http://schemas.microsoft.com/office/drawing/2014/main" id="{CE7B29D7-14DD-4916-9B37-CC1286C8DA70}"/>
              </a:ext>
            </a:extLst>
          </p:cNvPr>
          <p:cNvSpPr txBox="1"/>
          <p:nvPr/>
        </p:nvSpPr>
        <p:spPr>
          <a:xfrm>
            <a:off x="621889" y="5514181"/>
            <a:ext cx="10948220" cy="646331"/>
          </a:xfrm>
          <a:prstGeom prst="rect">
            <a:avLst/>
          </a:prstGeom>
          <a:noFill/>
        </p:spPr>
        <p:txBody>
          <a:bodyPr wrap="square" rtlCol="0">
            <a:spAutoFit/>
          </a:bodyPr>
          <a:lstStyle/>
          <a:p>
            <a:pPr algn="ctr"/>
            <a:r>
              <a:rPr lang="en-US" dirty="0"/>
              <a:t>All meet the MRD. One exceeds Baseline. Several are worse than GOES-16 or GOES-17 or have low margin.</a:t>
            </a:r>
          </a:p>
          <a:p>
            <a:pPr algn="ctr"/>
            <a:r>
              <a:rPr lang="en-US" dirty="0"/>
              <a:t>Improvement is ongoing.</a:t>
            </a:r>
          </a:p>
        </p:txBody>
      </p:sp>
      <p:graphicFrame>
        <p:nvGraphicFramePr>
          <p:cNvPr id="10" name="Chart 9">
            <a:extLst>
              <a:ext uri="{FF2B5EF4-FFF2-40B4-BE49-F238E27FC236}">
                <a16:creationId xmlns:a16="http://schemas.microsoft.com/office/drawing/2014/main" id="{5ECD54A1-C5EF-4DAD-9491-0AD9289EB12C}"/>
              </a:ext>
            </a:extLst>
          </p:cNvPr>
          <p:cNvGraphicFramePr>
            <a:graphicFrameLocks/>
          </p:cNvGraphicFramePr>
          <p:nvPr>
            <p:extLst>
              <p:ext uri="{D42A27DB-BD31-4B8C-83A1-F6EECF244321}">
                <p14:modId xmlns:p14="http://schemas.microsoft.com/office/powerpoint/2010/main" val="3084502000"/>
              </p:ext>
            </p:extLst>
          </p:nvPr>
        </p:nvGraphicFramePr>
        <p:xfrm>
          <a:off x="1065228" y="1159497"/>
          <a:ext cx="10058399" cy="4354684"/>
        </p:xfrm>
        <a:graphic>
          <a:graphicData uri="http://schemas.openxmlformats.org/drawingml/2006/chart">
            <c:chart xmlns:c="http://schemas.openxmlformats.org/drawingml/2006/chart" xmlns:r="http://schemas.openxmlformats.org/officeDocument/2006/relationships" r:id="rId2"/>
          </a:graphicData>
        </a:graphic>
      </p:graphicFrame>
      <p:sp>
        <p:nvSpPr>
          <p:cNvPr id="6" name="Oval 5">
            <a:extLst>
              <a:ext uri="{FF2B5EF4-FFF2-40B4-BE49-F238E27FC236}">
                <a16:creationId xmlns:a16="http://schemas.microsoft.com/office/drawing/2014/main" id="{3296CA1C-F674-4395-941F-C9BCEB61CA93}"/>
              </a:ext>
            </a:extLst>
          </p:cNvPr>
          <p:cNvSpPr/>
          <p:nvPr/>
        </p:nvSpPr>
        <p:spPr>
          <a:xfrm>
            <a:off x="4166558" y="3183147"/>
            <a:ext cx="1138687" cy="43132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AF20565B-E063-414C-AB95-46EC352DF8B1}"/>
              </a:ext>
            </a:extLst>
          </p:cNvPr>
          <p:cNvSpPr txBox="1"/>
          <p:nvPr/>
        </p:nvSpPr>
        <p:spPr>
          <a:xfrm>
            <a:off x="10673697" y="2356881"/>
            <a:ext cx="1160273" cy="646331"/>
          </a:xfrm>
          <a:prstGeom prst="rect">
            <a:avLst/>
          </a:prstGeom>
          <a:noFill/>
        </p:spPr>
        <p:txBody>
          <a:bodyPr wrap="square" rtlCol="0">
            <a:spAutoFit/>
          </a:bodyPr>
          <a:lstStyle/>
          <a:p>
            <a:r>
              <a:rPr lang="en-US" dirty="0"/>
              <a:t>The lower, the better.</a:t>
            </a:r>
          </a:p>
        </p:txBody>
      </p:sp>
    </p:spTree>
    <p:extLst>
      <p:ext uri="{BB962C8B-B14F-4D97-AF65-F5344CB8AC3E}">
        <p14:creationId xmlns:p14="http://schemas.microsoft.com/office/powerpoint/2010/main" val="24225112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25EB8-EFFF-467D-B4E5-E587C4551567}"/>
              </a:ext>
            </a:extLst>
          </p:cNvPr>
          <p:cNvSpPr>
            <a:spLocks noGrp="1"/>
          </p:cNvSpPr>
          <p:nvPr>
            <p:ph type="title"/>
          </p:nvPr>
        </p:nvSpPr>
        <p:spPr/>
        <p:txBody>
          <a:bodyPr>
            <a:normAutofit fontScale="90000"/>
          </a:bodyPr>
          <a:lstStyle/>
          <a:p>
            <a:r>
              <a:rPr lang="en-US" dirty="0"/>
              <a:t>… and stable – within FPA</a:t>
            </a:r>
          </a:p>
        </p:txBody>
      </p:sp>
      <p:sp>
        <p:nvSpPr>
          <p:cNvPr id="3" name="Date Placeholder 2">
            <a:extLst>
              <a:ext uri="{FF2B5EF4-FFF2-40B4-BE49-F238E27FC236}">
                <a16:creationId xmlns:a16="http://schemas.microsoft.com/office/drawing/2014/main" id="{70A2EBE8-9E55-429E-99E6-A7868C87684C}"/>
              </a:ext>
            </a:extLst>
          </p:cNvPr>
          <p:cNvSpPr>
            <a:spLocks noGrp="1"/>
          </p:cNvSpPr>
          <p:nvPr>
            <p:ph type="dt" sz="half" idx="10"/>
          </p:nvPr>
        </p:nvSpPr>
        <p:spPr/>
        <p:txBody>
          <a:bodyPr/>
          <a:lstStyle/>
          <a:p>
            <a:fld id="{3F0A1C7B-7B24-4285-ABDD-33232F27B47A}" type="datetime1">
              <a:rPr lang="en-US" smtClean="0"/>
              <a:t>7/28/2022</a:t>
            </a:fld>
            <a:endParaRPr lang="en-US" dirty="0"/>
          </a:p>
        </p:txBody>
      </p:sp>
      <p:sp>
        <p:nvSpPr>
          <p:cNvPr id="4" name="Footer Placeholder 3">
            <a:extLst>
              <a:ext uri="{FF2B5EF4-FFF2-40B4-BE49-F238E27FC236}">
                <a16:creationId xmlns:a16="http://schemas.microsoft.com/office/drawing/2014/main" id="{66D29A71-5E33-4911-8E8E-84C3E70FAE57}"/>
              </a:ext>
            </a:extLst>
          </p:cNvPr>
          <p:cNvSpPr>
            <a:spLocks noGrp="1"/>
          </p:cNvSpPr>
          <p:nvPr>
            <p:ph type="ftr" sz="quarter" idx="11"/>
          </p:nvPr>
        </p:nvSpPr>
        <p:spPr/>
        <p:txBody>
          <a:bodyPr/>
          <a:lstStyle/>
          <a:p>
            <a:r>
              <a:rPr lang="en-US" dirty="0"/>
              <a:t>PS-PVR for Provisional Maturity of GOES-18 ABI L1b and CMI Products</a:t>
            </a:r>
          </a:p>
        </p:txBody>
      </p:sp>
      <p:sp>
        <p:nvSpPr>
          <p:cNvPr id="5" name="Slide Number Placeholder 4">
            <a:extLst>
              <a:ext uri="{FF2B5EF4-FFF2-40B4-BE49-F238E27FC236}">
                <a16:creationId xmlns:a16="http://schemas.microsoft.com/office/drawing/2014/main" id="{ADD690AD-6567-4669-B12F-B9ACD1F8B157}"/>
              </a:ext>
            </a:extLst>
          </p:cNvPr>
          <p:cNvSpPr>
            <a:spLocks noGrp="1"/>
          </p:cNvSpPr>
          <p:nvPr>
            <p:ph type="sldNum" sz="quarter" idx="12"/>
          </p:nvPr>
        </p:nvSpPr>
        <p:spPr/>
        <p:txBody>
          <a:bodyPr/>
          <a:lstStyle/>
          <a:p>
            <a:fld id="{24AD0344-B142-42FF-A24F-67F68BAAC27D}" type="slidenum">
              <a:rPr lang="en-US" smtClean="0"/>
              <a:t>35</a:t>
            </a:fld>
            <a:endParaRPr lang="en-US" dirty="0"/>
          </a:p>
        </p:txBody>
      </p:sp>
      <p:sp>
        <p:nvSpPr>
          <p:cNvPr id="8" name="Content Placeholder 9">
            <a:extLst>
              <a:ext uri="{FF2B5EF4-FFF2-40B4-BE49-F238E27FC236}">
                <a16:creationId xmlns:a16="http://schemas.microsoft.com/office/drawing/2014/main" id="{723D4C11-CC47-4652-B962-DC712FA7DB7C}"/>
              </a:ext>
            </a:extLst>
          </p:cNvPr>
          <p:cNvSpPr txBox="1">
            <a:spLocks/>
          </p:cNvSpPr>
          <p:nvPr/>
        </p:nvSpPr>
        <p:spPr>
          <a:xfrm>
            <a:off x="2003394" y="5780195"/>
            <a:ext cx="8202967" cy="389785"/>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Wingdings" panose="05000000000000000000" pitchFamily="2" charset="2"/>
              <a:buChar char="q"/>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Wingdings" panose="05000000000000000000" pitchFamily="2" charset="2"/>
              <a:buChar char="v"/>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 </a:t>
            </a:r>
          </a:p>
        </p:txBody>
      </p:sp>
      <p:sp>
        <p:nvSpPr>
          <p:cNvPr id="11" name="Content Placeholder 11">
            <a:extLst>
              <a:ext uri="{FF2B5EF4-FFF2-40B4-BE49-F238E27FC236}">
                <a16:creationId xmlns:a16="http://schemas.microsoft.com/office/drawing/2014/main" id="{4536B3D7-2941-4238-933D-1F883E7924AC}"/>
              </a:ext>
            </a:extLst>
          </p:cNvPr>
          <p:cNvSpPr txBox="1">
            <a:spLocks/>
          </p:cNvSpPr>
          <p:nvPr/>
        </p:nvSpPr>
        <p:spPr>
          <a:xfrm>
            <a:off x="621890" y="5780195"/>
            <a:ext cx="10948219" cy="629150"/>
          </a:xfrm>
          <a:prstGeom prst="rect">
            <a:avLst/>
          </a:prstGeom>
          <a:noFill/>
        </p:spPr>
        <p:txBody>
          <a:bodyPr vert="horz" wrap="square"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Wingdings" panose="05000000000000000000" pitchFamily="2" charset="2"/>
              <a:buChar char="q"/>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Wingdings" panose="05000000000000000000" pitchFamily="2" charset="2"/>
              <a:buChar char="Ø"/>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1200" b="1" dirty="0"/>
              <a:t>Legend:  </a:t>
            </a:r>
            <a:r>
              <a:rPr lang="en-US" sz="1200" dirty="0"/>
              <a:t>Channel MRD CCR metrics (|bias|+3*STD in daily average) is plotted on the level equal to the channel number. Color varies to distinguish the neighboring plots. Zero level is plotted in the same color.  EW direction (x) is on the left, NS direction (y) is on the right. Each step in the ladder plot is equal to MRD requirement.</a:t>
            </a:r>
          </a:p>
          <a:p>
            <a:pPr>
              <a:spcBef>
                <a:spcPts val="0"/>
              </a:spcBef>
            </a:pPr>
            <a:r>
              <a:rPr lang="en-US" sz="1200" b="1" dirty="0"/>
              <a:t>Observations:</a:t>
            </a:r>
            <a:r>
              <a:rPr lang="en-US" sz="1200" dirty="0"/>
              <a:t> Within-focal plane channel pair CCR satisfy MRD all days of evaluation except for the days of known INR anomalies.</a:t>
            </a:r>
          </a:p>
        </p:txBody>
      </p:sp>
      <p:sp>
        <p:nvSpPr>
          <p:cNvPr id="12" name="Content Placeholder 5">
            <a:extLst>
              <a:ext uri="{FF2B5EF4-FFF2-40B4-BE49-F238E27FC236}">
                <a16:creationId xmlns:a16="http://schemas.microsoft.com/office/drawing/2014/main" id="{9C014047-C883-485E-8F4D-65E4A3CEA3B7}"/>
              </a:ext>
            </a:extLst>
          </p:cNvPr>
          <p:cNvSpPr>
            <a:spLocks noGrp="1"/>
          </p:cNvSpPr>
          <p:nvPr/>
        </p:nvSpPr>
        <p:spPr>
          <a:xfrm>
            <a:off x="8596594" y="5463473"/>
            <a:ext cx="1510035" cy="378781"/>
          </a:xfrm>
          <a:prstGeom prst="rect">
            <a:avLst/>
          </a:prstGeom>
          <a:noFill/>
          <a:ln>
            <a:noFill/>
          </a:ln>
        </p:spPr>
        <p:txBody>
          <a:bodyPr spcFirstLastPara="1" wrap="square" lIns="91425" tIns="45700" rIns="91425" bIns="45700" anchor="t" anchorCtr="0">
            <a:normAutofit fontScale="77500" lnSpcReduction="20000"/>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2400" b="1" i="0" u="none" strike="noStrike" cap="none">
                <a:solidFill>
                  <a:schemeClr val="dk1"/>
                </a:solidFill>
                <a:latin typeface="Times New Roman"/>
                <a:ea typeface="Times New Roman"/>
                <a:cs typeface="Times New Roman"/>
                <a:sym typeface="Times New Roman"/>
              </a:defRPr>
            </a:lvl1pPr>
            <a:lvl2pPr marL="914400" marR="0" lvl="1" indent="-355600" algn="l" rtl="0">
              <a:lnSpc>
                <a:spcPct val="100000"/>
              </a:lnSpc>
              <a:spcBef>
                <a:spcPts val="400"/>
              </a:spcBef>
              <a:spcAft>
                <a:spcPts val="0"/>
              </a:spcAft>
              <a:buClr>
                <a:srgbClr val="002060"/>
              </a:buClr>
              <a:buSzPts val="2000"/>
              <a:buFont typeface="Arial"/>
              <a:buChar char="–"/>
              <a:defRPr sz="2000" b="0" i="0" u="none" strike="noStrike" cap="none">
                <a:solidFill>
                  <a:srgbClr val="002060"/>
                </a:solidFill>
                <a:latin typeface="Times New Roman"/>
                <a:ea typeface="Times New Roman"/>
                <a:cs typeface="Times New Roman"/>
                <a:sym typeface="Times New Roman"/>
              </a:defRPr>
            </a:lvl2pPr>
            <a:lvl3pPr marL="1371600" marR="0" lvl="2" indent="-330200" algn="l" rtl="0">
              <a:lnSpc>
                <a:spcPct val="100000"/>
              </a:lnSpc>
              <a:spcBef>
                <a:spcPts val="320"/>
              </a:spcBef>
              <a:spcAft>
                <a:spcPts val="0"/>
              </a:spcAft>
              <a:buClr>
                <a:srgbClr val="7030A0"/>
              </a:buClr>
              <a:buSzPts val="1600"/>
              <a:buFont typeface="Arial"/>
              <a:buChar char="•"/>
              <a:defRPr sz="1600" b="0" i="0" u="none" strike="noStrike" cap="none">
                <a:solidFill>
                  <a:srgbClr val="7030A0"/>
                </a:solidFill>
                <a:latin typeface="Times New Roman"/>
                <a:ea typeface="Times New Roman"/>
                <a:cs typeface="Times New Roman"/>
                <a:sym typeface="Times New Roman"/>
              </a:defRPr>
            </a:lvl3pPr>
            <a:lvl4pPr marL="1828800" marR="0" lvl="3" indent="-342900" algn="l" rtl="0">
              <a:lnSpc>
                <a:spcPct val="100000"/>
              </a:lnSpc>
              <a:spcBef>
                <a:spcPts val="360"/>
              </a:spcBef>
              <a:spcAft>
                <a:spcPts val="0"/>
              </a:spcAft>
              <a:buClr>
                <a:srgbClr val="FF0000"/>
              </a:buClr>
              <a:buSzPts val="1800"/>
              <a:buFont typeface="Noto Sans Symbols"/>
              <a:buChar char="⮚"/>
              <a:defRPr sz="1100" b="0" i="0" u="none" strike="noStrike" cap="none">
                <a:solidFill>
                  <a:srgbClr val="FF0000"/>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buNone/>
            </a:pPr>
            <a:r>
              <a:rPr lang="en-US" dirty="0"/>
              <a:t> </a:t>
            </a:r>
          </a:p>
        </p:txBody>
      </p:sp>
      <p:pic>
        <p:nvPicPr>
          <p:cNvPr id="13" name="Picture 12">
            <a:extLst>
              <a:ext uri="{FF2B5EF4-FFF2-40B4-BE49-F238E27FC236}">
                <a16:creationId xmlns:a16="http://schemas.microsoft.com/office/drawing/2014/main" id="{0515EBBF-C402-427C-BFF4-8ADAFF53E0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4657" y="1150070"/>
            <a:ext cx="4756502" cy="4630123"/>
          </a:xfrm>
          <a:prstGeom prst="rect">
            <a:avLst/>
          </a:prstGeom>
        </p:spPr>
      </p:pic>
      <p:pic>
        <p:nvPicPr>
          <p:cNvPr id="14" name="Picture 13">
            <a:extLst>
              <a:ext uri="{FF2B5EF4-FFF2-40B4-BE49-F238E27FC236}">
                <a16:creationId xmlns:a16="http://schemas.microsoft.com/office/drawing/2014/main" id="{D2545653-DB8B-4123-A8D2-A698B56B30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0844" y="1150070"/>
            <a:ext cx="4774254" cy="4630123"/>
          </a:xfrm>
          <a:prstGeom prst="rect">
            <a:avLst/>
          </a:prstGeom>
        </p:spPr>
      </p:pic>
      <p:sp>
        <p:nvSpPr>
          <p:cNvPr id="15" name="Content Placeholder 5">
            <a:extLst>
              <a:ext uri="{FF2B5EF4-FFF2-40B4-BE49-F238E27FC236}">
                <a16:creationId xmlns:a16="http://schemas.microsoft.com/office/drawing/2014/main" id="{9C014047-C883-485E-8F4D-65E4A3CEA3B7}"/>
              </a:ext>
            </a:extLst>
          </p:cNvPr>
          <p:cNvSpPr>
            <a:spLocks noGrp="1"/>
          </p:cNvSpPr>
          <p:nvPr/>
        </p:nvSpPr>
        <p:spPr>
          <a:xfrm>
            <a:off x="8641632" y="5478825"/>
            <a:ext cx="1510035" cy="378781"/>
          </a:xfrm>
          <a:prstGeom prst="rect">
            <a:avLst/>
          </a:prstGeom>
          <a:noFill/>
          <a:ln>
            <a:noFill/>
          </a:ln>
        </p:spPr>
        <p:txBody>
          <a:bodyPr spcFirstLastPara="1" wrap="square" lIns="91425" tIns="45700" rIns="91425" bIns="45700" anchor="t" anchorCtr="0">
            <a:normAutofit fontScale="77500" lnSpcReduction="20000"/>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2400" b="1" i="0" u="none" strike="noStrike" cap="none">
                <a:solidFill>
                  <a:schemeClr val="dk1"/>
                </a:solidFill>
                <a:latin typeface="Times New Roman"/>
                <a:ea typeface="Times New Roman"/>
                <a:cs typeface="Times New Roman"/>
                <a:sym typeface="Times New Roman"/>
              </a:defRPr>
            </a:lvl1pPr>
            <a:lvl2pPr marL="914400" marR="0" lvl="1" indent="-355600" algn="l" rtl="0">
              <a:lnSpc>
                <a:spcPct val="100000"/>
              </a:lnSpc>
              <a:spcBef>
                <a:spcPts val="400"/>
              </a:spcBef>
              <a:spcAft>
                <a:spcPts val="0"/>
              </a:spcAft>
              <a:buClr>
                <a:srgbClr val="002060"/>
              </a:buClr>
              <a:buSzPts val="2000"/>
              <a:buFont typeface="Arial"/>
              <a:buChar char="–"/>
              <a:defRPr sz="2000" b="0" i="0" u="none" strike="noStrike" cap="none">
                <a:solidFill>
                  <a:srgbClr val="002060"/>
                </a:solidFill>
                <a:latin typeface="Times New Roman"/>
                <a:ea typeface="Times New Roman"/>
                <a:cs typeface="Times New Roman"/>
                <a:sym typeface="Times New Roman"/>
              </a:defRPr>
            </a:lvl2pPr>
            <a:lvl3pPr marL="1371600" marR="0" lvl="2" indent="-330200" algn="l" rtl="0">
              <a:lnSpc>
                <a:spcPct val="100000"/>
              </a:lnSpc>
              <a:spcBef>
                <a:spcPts val="320"/>
              </a:spcBef>
              <a:spcAft>
                <a:spcPts val="0"/>
              </a:spcAft>
              <a:buClr>
                <a:srgbClr val="7030A0"/>
              </a:buClr>
              <a:buSzPts val="1600"/>
              <a:buFont typeface="Arial"/>
              <a:buChar char="•"/>
              <a:defRPr sz="1600" b="0" i="0" u="none" strike="noStrike" cap="none">
                <a:solidFill>
                  <a:srgbClr val="7030A0"/>
                </a:solidFill>
                <a:latin typeface="Times New Roman"/>
                <a:ea typeface="Times New Roman"/>
                <a:cs typeface="Times New Roman"/>
                <a:sym typeface="Times New Roman"/>
              </a:defRPr>
            </a:lvl3pPr>
            <a:lvl4pPr marL="1828800" marR="0" lvl="3" indent="-342900" algn="l" rtl="0">
              <a:lnSpc>
                <a:spcPct val="100000"/>
              </a:lnSpc>
              <a:spcBef>
                <a:spcPts val="360"/>
              </a:spcBef>
              <a:spcAft>
                <a:spcPts val="0"/>
              </a:spcAft>
              <a:buClr>
                <a:srgbClr val="FF0000"/>
              </a:buClr>
              <a:buSzPts val="1800"/>
              <a:buFont typeface="Noto Sans Symbols"/>
              <a:buChar char="⮚"/>
              <a:defRPr sz="1100" b="0" i="0" u="none" strike="noStrike" cap="none">
                <a:solidFill>
                  <a:srgbClr val="FF0000"/>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buNone/>
            </a:pPr>
            <a:r>
              <a:rPr lang="en-US" dirty="0"/>
              <a:t> </a:t>
            </a:r>
          </a:p>
        </p:txBody>
      </p:sp>
    </p:spTree>
    <p:extLst>
      <p:ext uri="{BB962C8B-B14F-4D97-AF65-F5344CB8AC3E}">
        <p14:creationId xmlns:p14="http://schemas.microsoft.com/office/powerpoint/2010/main" val="36569376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25EB8-EFFF-467D-B4E5-E587C4551567}"/>
              </a:ext>
            </a:extLst>
          </p:cNvPr>
          <p:cNvSpPr>
            <a:spLocks noGrp="1"/>
          </p:cNvSpPr>
          <p:nvPr>
            <p:ph type="title"/>
          </p:nvPr>
        </p:nvSpPr>
        <p:spPr/>
        <p:txBody>
          <a:bodyPr>
            <a:normAutofit fontScale="90000"/>
          </a:bodyPr>
          <a:lstStyle/>
          <a:p>
            <a:r>
              <a:rPr lang="en-US" dirty="0"/>
              <a:t>… and stable – MWIR</a:t>
            </a:r>
          </a:p>
        </p:txBody>
      </p:sp>
      <p:sp>
        <p:nvSpPr>
          <p:cNvPr id="3" name="Date Placeholder 2">
            <a:extLst>
              <a:ext uri="{FF2B5EF4-FFF2-40B4-BE49-F238E27FC236}">
                <a16:creationId xmlns:a16="http://schemas.microsoft.com/office/drawing/2014/main" id="{70A2EBE8-9E55-429E-99E6-A7868C87684C}"/>
              </a:ext>
            </a:extLst>
          </p:cNvPr>
          <p:cNvSpPr>
            <a:spLocks noGrp="1"/>
          </p:cNvSpPr>
          <p:nvPr>
            <p:ph type="dt" sz="half" idx="10"/>
          </p:nvPr>
        </p:nvSpPr>
        <p:spPr/>
        <p:txBody>
          <a:bodyPr/>
          <a:lstStyle/>
          <a:p>
            <a:fld id="{511CB88A-2371-4208-93B8-C2041E795E8A}" type="datetime1">
              <a:rPr lang="en-US" smtClean="0"/>
              <a:t>7/28/2022</a:t>
            </a:fld>
            <a:endParaRPr lang="en-US" dirty="0"/>
          </a:p>
        </p:txBody>
      </p:sp>
      <p:sp>
        <p:nvSpPr>
          <p:cNvPr id="4" name="Footer Placeholder 3">
            <a:extLst>
              <a:ext uri="{FF2B5EF4-FFF2-40B4-BE49-F238E27FC236}">
                <a16:creationId xmlns:a16="http://schemas.microsoft.com/office/drawing/2014/main" id="{66D29A71-5E33-4911-8E8E-84C3E70FAE57}"/>
              </a:ext>
            </a:extLst>
          </p:cNvPr>
          <p:cNvSpPr>
            <a:spLocks noGrp="1"/>
          </p:cNvSpPr>
          <p:nvPr>
            <p:ph type="ftr" sz="quarter" idx="11"/>
          </p:nvPr>
        </p:nvSpPr>
        <p:spPr/>
        <p:txBody>
          <a:bodyPr/>
          <a:lstStyle/>
          <a:p>
            <a:r>
              <a:rPr lang="en-US" dirty="0"/>
              <a:t>PS-PVR for Provisional Maturity of GOES-18 ABI L1b and CMI Products</a:t>
            </a:r>
          </a:p>
        </p:txBody>
      </p:sp>
      <p:sp>
        <p:nvSpPr>
          <p:cNvPr id="5" name="Slide Number Placeholder 4">
            <a:extLst>
              <a:ext uri="{FF2B5EF4-FFF2-40B4-BE49-F238E27FC236}">
                <a16:creationId xmlns:a16="http://schemas.microsoft.com/office/drawing/2014/main" id="{ADD690AD-6567-4669-B12F-B9ACD1F8B157}"/>
              </a:ext>
            </a:extLst>
          </p:cNvPr>
          <p:cNvSpPr>
            <a:spLocks noGrp="1"/>
          </p:cNvSpPr>
          <p:nvPr>
            <p:ph type="sldNum" sz="quarter" idx="12"/>
          </p:nvPr>
        </p:nvSpPr>
        <p:spPr/>
        <p:txBody>
          <a:bodyPr/>
          <a:lstStyle/>
          <a:p>
            <a:fld id="{24AD0344-B142-42FF-A24F-67F68BAAC27D}" type="slidenum">
              <a:rPr lang="en-US" smtClean="0"/>
              <a:t>36</a:t>
            </a:fld>
            <a:endParaRPr lang="en-US" dirty="0"/>
          </a:p>
        </p:txBody>
      </p:sp>
      <p:sp>
        <p:nvSpPr>
          <p:cNvPr id="8" name="Content Placeholder 9">
            <a:extLst>
              <a:ext uri="{FF2B5EF4-FFF2-40B4-BE49-F238E27FC236}">
                <a16:creationId xmlns:a16="http://schemas.microsoft.com/office/drawing/2014/main" id="{723D4C11-CC47-4652-B962-DC712FA7DB7C}"/>
              </a:ext>
            </a:extLst>
          </p:cNvPr>
          <p:cNvSpPr txBox="1">
            <a:spLocks/>
          </p:cNvSpPr>
          <p:nvPr/>
        </p:nvSpPr>
        <p:spPr>
          <a:xfrm>
            <a:off x="2003394" y="5780195"/>
            <a:ext cx="8202967" cy="389785"/>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Wingdings" panose="05000000000000000000" pitchFamily="2" charset="2"/>
              <a:buChar char="q"/>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Wingdings" panose="05000000000000000000" pitchFamily="2" charset="2"/>
              <a:buChar char="v"/>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 </a:t>
            </a:r>
          </a:p>
        </p:txBody>
      </p:sp>
      <p:sp>
        <p:nvSpPr>
          <p:cNvPr id="11" name="Content Placeholder 11">
            <a:extLst>
              <a:ext uri="{FF2B5EF4-FFF2-40B4-BE49-F238E27FC236}">
                <a16:creationId xmlns:a16="http://schemas.microsoft.com/office/drawing/2014/main" id="{4536B3D7-2941-4238-933D-1F883E7924AC}"/>
              </a:ext>
            </a:extLst>
          </p:cNvPr>
          <p:cNvSpPr txBox="1">
            <a:spLocks/>
          </p:cNvSpPr>
          <p:nvPr/>
        </p:nvSpPr>
        <p:spPr>
          <a:xfrm>
            <a:off x="621890" y="5780195"/>
            <a:ext cx="10948219" cy="629150"/>
          </a:xfrm>
          <a:prstGeom prst="rect">
            <a:avLst/>
          </a:prstGeom>
          <a:noFill/>
        </p:spPr>
        <p:txBody>
          <a:bodyPr vert="horz" wrap="square"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Wingdings" panose="05000000000000000000" pitchFamily="2" charset="2"/>
              <a:buChar char="q"/>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Wingdings" panose="05000000000000000000" pitchFamily="2" charset="2"/>
              <a:buChar char="Ø"/>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1200" b="1" dirty="0"/>
              <a:t>Legend:  </a:t>
            </a:r>
            <a:r>
              <a:rPr lang="en-US" sz="1200" dirty="0"/>
              <a:t>Channel MRD CCR metrics (|bias|+3*STD in daily average) is plotted on the level equal to the channel number. Color varies to distinguish the neighboring plots. Zero level is plotted in the same color.  EW direction (x) is on the left, NS direction (y) is on the right. Each step in the ladder plot is equal to MRD requirement.</a:t>
            </a:r>
          </a:p>
          <a:p>
            <a:pPr>
              <a:spcBef>
                <a:spcPts val="0"/>
              </a:spcBef>
            </a:pPr>
            <a:r>
              <a:rPr lang="en-US" sz="1200" b="1" dirty="0"/>
              <a:t>Observations:</a:t>
            </a:r>
            <a:r>
              <a:rPr lang="en-US" sz="1200" dirty="0"/>
              <a:t> MWIR-LWIR channel pair CCR satisfy MRD all days of evaluation except for the days of known INR anomalies. MWIR-VNIR pairs show the values close or exceeding MRD requirements some days.</a:t>
            </a:r>
          </a:p>
        </p:txBody>
      </p:sp>
      <p:sp>
        <p:nvSpPr>
          <p:cNvPr id="12" name="Content Placeholder 5">
            <a:extLst>
              <a:ext uri="{FF2B5EF4-FFF2-40B4-BE49-F238E27FC236}">
                <a16:creationId xmlns:a16="http://schemas.microsoft.com/office/drawing/2014/main" id="{9C014047-C883-485E-8F4D-65E4A3CEA3B7}"/>
              </a:ext>
            </a:extLst>
          </p:cNvPr>
          <p:cNvSpPr>
            <a:spLocks noGrp="1"/>
          </p:cNvSpPr>
          <p:nvPr/>
        </p:nvSpPr>
        <p:spPr>
          <a:xfrm>
            <a:off x="8596594" y="5463473"/>
            <a:ext cx="1510035" cy="378781"/>
          </a:xfrm>
          <a:prstGeom prst="rect">
            <a:avLst/>
          </a:prstGeom>
          <a:noFill/>
          <a:ln>
            <a:noFill/>
          </a:ln>
        </p:spPr>
        <p:txBody>
          <a:bodyPr spcFirstLastPara="1" wrap="square" lIns="91425" tIns="45700" rIns="91425" bIns="45700" anchor="t" anchorCtr="0">
            <a:normAutofit fontScale="77500" lnSpcReduction="20000"/>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2400" b="1" i="0" u="none" strike="noStrike" cap="none">
                <a:solidFill>
                  <a:schemeClr val="dk1"/>
                </a:solidFill>
                <a:latin typeface="Times New Roman"/>
                <a:ea typeface="Times New Roman"/>
                <a:cs typeface="Times New Roman"/>
                <a:sym typeface="Times New Roman"/>
              </a:defRPr>
            </a:lvl1pPr>
            <a:lvl2pPr marL="914400" marR="0" lvl="1" indent="-355600" algn="l" rtl="0">
              <a:lnSpc>
                <a:spcPct val="100000"/>
              </a:lnSpc>
              <a:spcBef>
                <a:spcPts val="400"/>
              </a:spcBef>
              <a:spcAft>
                <a:spcPts val="0"/>
              </a:spcAft>
              <a:buClr>
                <a:srgbClr val="002060"/>
              </a:buClr>
              <a:buSzPts val="2000"/>
              <a:buFont typeface="Arial"/>
              <a:buChar char="–"/>
              <a:defRPr sz="2000" b="0" i="0" u="none" strike="noStrike" cap="none">
                <a:solidFill>
                  <a:srgbClr val="002060"/>
                </a:solidFill>
                <a:latin typeface="Times New Roman"/>
                <a:ea typeface="Times New Roman"/>
                <a:cs typeface="Times New Roman"/>
                <a:sym typeface="Times New Roman"/>
              </a:defRPr>
            </a:lvl2pPr>
            <a:lvl3pPr marL="1371600" marR="0" lvl="2" indent="-330200" algn="l" rtl="0">
              <a:lnSpc>
                <a:spcPct val="100000"/>
              </a:lnSpc>
              <a:spcBef>
                <a:spcPts val="320"/>
              </a:spcBef>
              <a:spcAft>
                <a:spcPts val="0"/>
              </a:spcAft>
              <a:buClr>
                <a:srgbClr val="7030A0"/>
              </a:buClr>
              <a:buSzPts val="1600"/>
              <a:buFont typeface="Arial"/>
              <a:buChar char="•"/>
              <a:defRPr sz="1600" b="0" i="0" u="none" strike="noStrike" cap="none">
                <a:solidFill>
                  <a:srgbClr val="7030A0"/>
                </a:solidFill>
                <a:latin typeface="Times New Roman"/>
                <a:ea typeface="Times New Roman"/>
                <a:cs typeface="Times New Roman"/>
                <a:sym typeface="Times New Roman"/>
              </a:defRPr>
            </a:lvl3pPr>
            <a:lvl4pPr marL="1828800" marR="0" lvl="3" indent="-342900" algn="l" rtl="0">
              <a:lnSpc>
                <a:spcPct val="100000"/>
              </a:lnSpc>
              <a:spcBef>
                <a:spcPts val="360"/>
              </a:spcBef>
              <a:spcAft>
                <a:spcPts val="0"/>
              </a:spcAft>
              <a:buClr>
                <a:srgbClr val="FF0000"/>
              </a:buClr>
              <a:buSzPts val="1800"/>
              <a:buFont typeface="Noto Sans Symbols"/>
              <a:buChar char="⮚"/>
              <a:defRPr sz="1100" b="0" i="0" u="none" strike="noStrike" cap="none">
                <a:solidFill>
                  <a:srgbClr val="FF0000"/>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buNone/>
            </a:pPr>
            <a:r>
              <a:rPr lang="en-US" dirty="0"/>
              <a:t> </a:t>
            </a:r>
          </a:p>
        </p:txBody>
      </p:sp>
      <p:pic>
        <p:nvPicPr>
          <p:cNvPr id="15" name="Picture 14">
            <a:extLst>
              <a:ext uri="{FF2B5EF4-FFF2-40B4-BE49-F238E27FC236}">
                <a16:creationId xmlns:a16="http://schemas.microsoft.com/office/drawing/2014/main" id="{A46839AA-EAA1-478E-95EF-E2834CEBB6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4656" y="1145229"/>
            <a:ext cx="4757025" cy="4630123"/>
          </a:xfrm>
          <a:prstGeom prst="rect">
            <a:avLst/>
          </a:prstGeom>
        </p:spPr>
      </p:pic>
      <p:pic>
        <p:nvPicPr>
          <p:cNvPr id="16" name="Picture 15">
            <a:extLst>
              <a:ext uri="{FF2B5EF4-FFF2-40B4-BE49-F238E27FC236}">
                <a16:creationId xmlns:a16="http://schemas.microsoft.com/office/drawing/2014/main" id="{1B55199C-3EB2-4AC8-89FF-2199F5661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5556" y="1154906"/>
            <a:ext cx="4779542" cy="4625284"/>
          </a:xfrm>
          <a:prstGeom prst="rect">
            <a:avLst/>
          </a:prstGeom>
        </p:spPr>
      </p:pic>
      <p:sp>
        <p:nvSpPr>
          <p:cNvPr id="17" name="Content Placeholder 5">
            <a:extLst>
              <a:ext uri="{FF2B5EF4-FFF2-40B4-BE49-F238E27FC236}">
                <a16:creationId xmlns:a16="http://schemas.microsoft.com/office/drawing/2014/main" id="{574722DA-D224-4C7F-B8BE-EF30130BAF0C}"/>
              </a:ext>
            </a:extLst>
          </p:cNvPr>
          <p:cNvSpPr>
            <a:spLocks noGrp="1"/>
          </p:cNvSpPr>
          <p:nvPr/>
        </p:nvSpPr>
        <p:spPr>
          <a:xfrm>
            <a:off x="8606100" y="5547276"/>
            <a:ext cx="1510035" cy="378781"/>
          </a:xfrm>
          <a:prstGeom prst="rect">
            <a:avLst/>
          </a:prstGeom>
          <a:noFill/>
          <a:ln>
            <a:noFill/>
          </a:ln>
        </p:spPr>
        <p:txBody>
          <a:bodyPr spcFirstLastPara="1" wrap="square" lIns="91425" tIns="45700" rIns="91425" bIns="45700" anchor="t" anchorCtr="0">
            <a:normAutofit fontScale="77500" lnSpcReduction="20000"/>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2400" b="1" i="0" u="none" strike="noStrike" cap="none">
                <a:solidFill>
                  <a:schemeClr val="dk1"/>
                </a:solidFill>
                <a:latin typeface="Times New Roman"/>
                <a:ea typeface="Times New Roman"/>
                <a:cs typeface="Times New Roman"/>
                <a:sym typeface="Times New Roman"/>
              </a:defRPr>
            </a:lvl1pPr>
            <a:lvl2pPr marL="914400" marR="0" lvl="1" indent="-355600" algn="l" rtl="0">
              <a:lnSpc>
                <a:spcPct val="100000"/>
              </a:lnSpc>
              <a:spcBef>
                <a:spcPts val="400"/>
              </a:spcBef>
              <a:spcAft>
                <a:spcPts val="0"/>
              </a:spcAft>
              <a:buClr>
                <a:srgbClr val="002060"/>
              </a:buClr>
              <a:buSzPts val="2000"/>
              <a:buFont typeface="Arial"/>
              <a:buChar char="–"/>
              <a:defRPr sz="2000" b="0" i="0" u="none" strike="noStrike" cap="none">
                <a:solidFill>
                  <a:srgbClr val="002060"/>
                </a:solidFill>
                <a:latin typeface="Times New Roman"/>
                <a:ea typeface="Times New Roman"/>
                <a:cs typeface="Times New Roman"/>
                <a:sym typeface="Times New Roman"/>
              </a:defRPr>
            </a:lvl2pPr>
            <a:lvl3pPr marL="1371600" marR="0" lvl="2" indent="-330200" algn="l" rtl="0">
              <a:lnSpc>
                <a:spcPct val="100000"/>
              </a:lnSpc>
              <a:spcBef>
                <a:spcPts val="320"/>
              </a:spcBef>
              <a:spcAft>
                <a:spcPts val="0"/>
              </a:spcAft>
              <a:buClr>
                <a:srgbClr val="7030A0"/>
              </a:buClr>
              <a:buSzPts val="1600"/>
              <a:buFont typeface="Arial"/>
              <a:buChar char="•"/>
              <a:defRPr sz="1600" b="0" i="0" u="none" strike="noStrike" cap="none">
                <a:solidFill>
                  <a:srgbClr val="7030A0"/>
                </a:solidFill>
                <a:latin typeface="Times New Roman"/>
                <a:ea typeface="Times New Roman"/>
                <a:cs typeface="Times New Roman"/>
                <a:sym typeface="Times New Roman"/>
              </a:defRPr>
            </a:lvl3pPr>
            <a:lvl4pPr marL="1828800" marR="0" lvl="3" indent="-342900" algn="l" rtl="0">
              <a:lnSpc>
                <a:spcPct val="100000"/>
              </a:lnSpc>
              <a:spcBef>
                <a:spcPts val="360"/>
              </a:spcBef>
              <a:spcAft>
                <a:spcPts val="0"/>
              </a:spcAft>
              <a:buClr>
                <a:srgbClr val="FF0000"/>
              </a:buClr>
              <a:buSzPts val="1800"/>
              <a:buFont typeface="Noto Sans Symbols"/>
              <a:buChar char="⮚"/>
              <a:defRPr sz="1100" b="0" i="0" u="none" strike="noStrike" cap="none">
                <a:solidFill>
                  <a:srgbClr val="FF0000"/>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buNone/>
            </a:pPr>
            <a:r>
              <a:rPr lang="en-US" dirty="0"/>
              <a:t> </a:t>
            </a:r>
          </a:p>
        </p:txBody>
      </p:sp>
    </p:spTree>
    <p:extLst>
      <p:ext uri="{BB962C8B-B14F-4D97-AF65-F5344CB8AC3E}">
        <p14:creationId xmlns:p14="http://schemas.microsoft.com/office/powerpoint/2010/main" val="35186755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25EB8-EFFF-467D-B4E5-E587C4551567}"/>
              </a:ext>
            </a:extLst>
          </p:cNvPr>
          <p:cNvSpPr>
            <a:spLocks noGrp="1"/>
          </p:cNvSpPr>
          <p:nvPr>
            <p:ph type="title"/>
          </p:nvPr>
        </p:nvSpPr>
        <p:spPr/>
        <p:txBody>
          <a:bodyPr>
            <a:normAutofit fontScale="90000"/>
          </a:bodyPr>
          <a:lstStyle/>
          <a:p>
            <a:r>
              <a:rPr lang="en-US" dirty="0"/>
              <a:t>… and stable – VNIR &amp; LWIR</a:t>
            </a:r>
          </a:p>
        </p:txBody>
      </p:sp>
      <p:sp>
        <p:nvSpPr>
          <p:cNvPr id="3" name="Date Placeholder 2">
            <a:extLst>
              <a:ext uri="{FF2B5EF4-FFF2-40B4-BE49-F238E27FC236}">
                <a16:creationId xmlns:a16="http://schemas.microsoft.com/office/drawing/2014/main" id="{70A2EBE8-9E55-429E-99E6-A7868C87684C}"/>
              </a:ext>
            </a:extLst>
          </p:cNvPr>
          <p:cNvSpPr>
            <a:spLocks noGrp="1"/>
          </p:cNvSpPr>
          <p:nvPr>
            <p:ph type="dt" sz="half" idx="10"/>
          </p:nvPr>
        </p:nvSpPr>
        <p:spPr/>
        <p:txBody>
          <a:bodyPr/>
          <a:lstStyle/>
          <a:p>
            <a:fld id="{B353785A-047E-4234-9216-80EE0113C0F9}" type="datetime1">
              <a:rPr lang="en-US" smtClean="0"/>
              <a:t>7/28/2022</a:t>
            </a:fld>
            <a:endParaRPr lang="en-US" dirty="0"/>
          </a:p>
        </p:txBody>
      </p:sp>
      <p:sp>
        <p:nvSpPr>
          <p:cNvPr id="4" name="Footer Placeholder 3">
            <a:extLst>
              <a:ext uri="{FF2B5EF4-FFF2-40B4-BE49-F238E27FC236}">
                <a16:creationId xmlns:a16="http://schemas.microsoft.com/office/drawing/2014/main" id="{66D29A71-5E33-4911-8E8E-84C3E70FAE57}"/>
              </a:ext>
            </a:extLst>
          </p:cNvPr>
          <p:cNvSpPr>
            <a:spLocks noGrp="1"/>
          </p:cNvSpPr>
          <p:nvPr>
            <p:ph type="ftr" sz="quarter" idx="11"/>
          </p:nvPr>
        </p:nvSpPr>
        <p:spPr/>
        <p:txBody>
          <a:bodyPr/>
          <a:lstStyle/>
          <a:p>
            <a:r>
              <a:rPr lang="en-US" dirty="0"/>
              <a:t>PS-PVR for Provisional Maturity of GOES-18 ABI L1b and CMI Products</a:t>
            </a:r>
          </a:p>
        </p:txBody>
      </p:sp>
      <p:sp>
        <p:nvSpPr>
          <p:cNvPr id="5" name="Slide Number Placeholder 4">
            <a:extLst>
              <a:ext uri="{FF2B5EF4-FFF2-40B4-BE49-F238E27FC236}">
                <a16:creationId xmlns:a16="http://schemas.microsoft.com/office/drawing/2014/main" id="{ADD690AD-6567-4669-B12F-B9ACD1F8B157}"/>
              </a:ext>
            </a:extLst>
          </p:cNvPr>
          <p:cNvSpPr>
            <a:spLocks noGrp="1"/>
          </p:cNvSpPr>
          <p:nvPr>
            <p:ph type="sldNum" sz="quarter" idx="12"/>
          </p:nvPr>
        </p:nvSpPr>
        <p:spPr/>
        <p:txBody>
          <a:bodyPr/>
          <a:lstStyle/>
          <a:p>
            <a:fld id="{24AD0344-B142-42FF-A24F-67F68BAAC27D}" type="slidenum">
              <a:rPr lang="en-US" smtClean="0"/>
              <a:t>37</a:t>
            </a:fld>
            <a:endParaRPr lang="en-US" dirty="0"/>
          </a:p>
        </p:txBody>
      </p:sp>
      <p:sp>
        <p:nvSpPr>
          <p:cNvPr id="8" name="Content Placeholder 9">
            <a:extLst>
              <a:ext uri="{FF2B5EF4-FFF2-40B4-BE49-F238E27FC236}">
                <a16:creationId xmlns:a16="http://schemas.microsoft.com/office/drawing/2014/main" id="{723D4C11-CC47-4652-B962-DC712FA7DB7C}"/>
              </a:ext>
            </a:extLst>
          </p:cNvPr>
          <p:cNvSpPr txBox="1">
            <a:spLocks/>
          </p:cNvSpPr>
          <p:nvPr/>
        </p:nvSpPr>
        <p:spPr>
          <a:xfrm>
            <a:off x="2003394" y="5780195"/>
            <a:ext cx="8202967" cy="389785"/>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Wingdings" panose="05000000000000000000" pitchFamily="2" charset="2"/>
              <a:buChar char="q"/>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Wingdings" panose="05000000000000000000" pitchFamily="2" charset="2"/>
              <a:buChar char="v"/>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 </a:t>
            </a:r>
          </a:p>
        </p:txBody>
      </p:sp>
      <p:sp>
        <p:nvSpPr>
          <p:cNvPr id="11" name="Content Placeholder 11">
            <a:extLst>
              <a:ext uri="{FF2B5EF4-FFF2-40B4-BE49-F238E27FC236}">
                <a16:creationId xmlns:a16="http://schemas.microsoft.com/office/drawing/2014/main" id="{4536B3D7-2941-4238-933D-1F883E7924AC}"/>
              </a:ext>
            </a:extLst>
          </p:cNvPr>
          <p:cNvSpPr txBox="1">
            <a:spLocks/>
          </p:cNvSpPr>
          <p:nvPr/>
        </p:nvSpPr>
        <p:spPr>
          <a:xfrm>
            <a:off x="621890" y="5780195"/>
            <a:ext cx="10948219" cy="629150"/>
          </a:xfrm>
          <a:prstGeom prst="rect">
            <a:avLst/>
          </a:prstGeom>
          <a:noFill/>
        </p:spPr>
        <p:txBody>
          <a:bodyPr vert="horz" wrap="square"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Wingdings" panose="05000000000000000000" pitchFamily="2" charset="2"/>
              <a:buChar char="q"/>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Wingdings" panose="05000000000000000000" pitchFamily="2" charset="2"/>
              <a:buChar char="Ø"/>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1200" b="1" dirty="0"/>
              <a:t>Legend:  </a:t>
            </a:r>
            <a:r>
              <a:rPr lang="en-US" sz="1200" dirty="0"/>
              <a:t>Channel MRD CCR metrics (|bias|+3*STD in daily average) is plotted on the level equal to the channel number. Color varies to distinguish the neighboring plots. Zero level is plotted in the same color.  EW direction (x) is on the left, NS direction (y) is on the right. Each step in the ladder plot is equal to MRD requirement.</a:t>
            </a:r>
          </a:p>
          <a:p>
            <a:pPr>
              <a:spcBef>
                <a:spcPts val="0"/>
              </a:spcBef>
            </a:pPr>
            <a:r>
              <a:rPr lang="en-US" sz="1200" b="1" dirty="0"/>
              <a:t>Observations:</a:t>
            </a:r>
            <a:r>
              <a:rPr lang="en-US" sz="1200" dirty="0"/>
              <a:t> VNIR-LWIR channel pair CCR tends to satisfy MRD all days of evaluation in y (NS) direction. For x (EW) direction, VNIR-LWIR pairs show the values close or exceeding MRD requirements.</a:t>
            </a:r>
          </a:p>
        </p:txBody>
      </p:sp>
      <p:sp>
        <p:nvSpPr>
          <p:cNvPr id="12" name="Content Placeholder 5">
            <a:extLst>
              <a:ext uri="{FF2B5EF4-FFF2-40B4-BE49-F238E27FC236}">
                <a16:creationId xmlns:a16="http://schemas.microsoft.com/office/drawing/2014/main" id="{9C014047-C883-485E-8F4D-65E4A3CEA3B7}"/>
              </a:ext>
            </a:extLst>
          </p:cNvPr>
          <p:cNvSpPr>
            <a:spLocks noGrp="1"/>
          </p:cNvSpPr>
          <p:nvPr/>
        </p:nvSpPr>
        <p:spPr>
          <a:xfrm>
            <a:off x="8596594" y="5463473"/>
            <a:ext cx="1510035" cy="378781"/>
          </a:xfrm>
          <a:prstGeom prst="rect">
            <a:avLst/>
          </a:prstGeom>
          <a:noFill/>
          <a:ln>
            <a:noFill/>
          </a:ln>
        </p:spPr>
        <p:txBody>
          <a:bodyPr spcFirstLastPara="1" wrap="square" lIns="91425" tIns="45700" rIns="91425" bIns="45700" anchor="t" anchorCtr="0">
            <a:normAutofit fontScale="77500" lnSpcReduction="20000"/>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2400" b="1" i="0" u="none" strike="noStrike" cap="none">
                <a:solidFill>
                  <a:schemeClr val="dk1"/>
                </a:solidFill>
                <a:latin typeface="Times New Roman"/>
                <a:ea typeface="Times New Roman"/>
                <a:cs typeface="Times New Roman"/>
                <a:sym typeface="Times New Roman"/>
              </a:defRPr>
            </a:lvl1pPr>
            <a:lvl2pPr marL="914400" marR="0" lvl="1" indent="-355600" algn="l" rtl="0">
              <a:lnSpc>
                <a:spcPct val="100000"/>
              </a:lnSpc>
              <a:spcBef>
                <a:spcPts val="400"/>
              </a:spcBef>
              <a:spcAft>
                <a:spcPts val="0"/>
              </a:spcAft>
              <a:buClr>
                <a:srgbClr val="002060"/>
              </a:buClr>
              <a:buSzPts val="2000"/>
              <a:buFont typeface="Arial"/>
              <a:buChar char="–"/>
              <a:defRPr sz="2000" b="0" i="0" u="none" strike="noStrike" cap="none">
                <a:solidFill>
                  <a:srgbClr val="002060"/>
                </a:solidFill>
                <a:latin typeface="Times New Roman"/>
                <a:ea typeface="Times New Roman"/>
                <a:cs typeface="Times New Roman"/>
                <a:sym typeface="Times New Roman"/>
              </a:defRPr>
            </a:lvl2pPr>
            <a:lvl3pPr marL="1371600" marR="0" lvl="2" indent="-330200" algn="l" rtl="0">
              <a:lnSpc>
                <a:spcPct val="100000"/>
              </a:lnSpc>
              <a:spcBef>
                <a:spcPts val="320"/>
              </a:spcBef>
              <a:spcAft>
                <a:spcPts val="0"/>
              </a:spcAft>
              <a:buClr>
                <a:srgbClr val="7030A0"/>
              </a:buClr>
              <a:buSzPts val="1600"/>
              <a:buFont typeface="Arial"/>
              <a:buChar char="•"/>
              <a:defRPr sz="1600" b="0" i="0" u="none" strike="noStrike" cap="none">
                <a:solidFill>
                  <a:srgbClr val="7030A0"/>
                </a:solidFill>
                <a:latin typeface="Times New Roman"/>
                <a:ea typeface="Times New Roman"/>
                <a:cs typeface="Times New Roman"/>
                <a:sym typeface="Times New Roman"/>
              </a:defRPr>
            </a:lvl3pPr>
            <a:lvl4pPr marL="1828800" marR="0" lvl="3" indent="-342900" algn="l" rtl="0">
              <a:lnSpc>
                <a:spcPct val="100000"/>
              </a:lnSpc>
              <a:spcBef>
                <a:spcPts val="360"/>
              </a:spcBef>
              <a:spcAft>
                <a:spcPts val="0"/>
              </a:spcAft>
              <a:buClr>
                <a:srgbClr val="FF0000"/>
              </a:buClr>
              <a:buSzPts val="1800"/>
              <a:buFont typeface="Noto Sans Symbols"/>
              <a:buChar char="⮚"/>
              <a:defRPr sz="1100" b="0" i="0" u="none" strike="noStrike" cap="none">
                <a:solidFill>
                  <a:srgbClr val="FF0000"/>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buNone/>
            </a:pPr>
            <a:r>
              <a:rPr lang="en-US" dirty="0"/>
              <a:t> </a:t>
            </a:r>
          </a:p>
        </p:txBody>
      </p:sp>
      <p:pic>
        <p:nvPicPr>
          <p:cNvPr id="18" name="Picture 17">
            <a:extLst>
              <a:ext uri="{FF2B5EF4-FFF2-40B4-BE49-F238E27FC236}">
                <a16:creationId xmlns:a16="http://schemas.microsoft.com/office/drawing/2014/main" id="{FB0147EA-1265-40A5-9D38-4ECB41B2D6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1140386"/>
            <a:ext cx="4764879" cy="4634145"/>
          </a:xfrm>
          <a:prstGeom prst="rect">
            <a:avLst/>
          </a:prstGeom>
        </p:spPr>
      </p:pic>
      <p:pic>
        <p:nvPicPr>
          <p:cNvPr id="19" name="Picture 18">
            <a:extLst>
              <a:ext uri="{FF2B5EF4-FFF2-40B4-BE49-F238E27FC236}">
                <a16:creationId xmlns:a16="http://schemas.microsoft.com/office/drawing/2014/main" id="{A5CEF683-D221-460A-AA33-1B84C365CA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5556" y="1154901"/>
            <a:ext cx="4779542" cy="4619630"/>
          </a:xfrm>
          <a:prstGeom prst="rect">
            <a:avLst/>
          </a:prstGeom>
        </p:spPr>
      </p:pic>
    </p:spTree>
    <p:extLst>
      <p:ext uri="{BB962C8B-B14F-4D97-AF65-F5344CB8AC3E}">
        <p14:creationId xmlns:p14="http://schemas.microsoft.com/office/powerpoint/2010/main" val="24855229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CBFE3-EE3D-42DD-A470-EE1871B8B8E4}"/>
              </a:ext>
            </a:extLst>
          </p:cNvPr>
          <p:cNvSpPr>
            <a:spLocks noGrp="1"/>
          </p:cNvSpPr>
          <p:nvPr>
            <p:ph type="title"/>
          </p:nvPr>
        </p:nvSpPr>
        <p:spPr>
          <a:xfrm>
            <a:off x="1065229" y="128188"/>
            <a:ext cx="10058400" cy="637622"/>
          </a:xfrm>
        </p:spPr>
        <p:txBody>
          <a:bodyPr>
            <a:normAutofit fontScale="90000"/>
          </a:bodyPr>
          <a:lstStyle/>
          <a:p>
            <a:r>
              <a:rPr lang="en-US" dirty="0"/>
              <a:t>Swath-Swath Registration (SSR) is accurate …</a:t>
            </a:r>
          </a:p>
        </p:txBody>
      </p:sp>
      <p:sp>
        <p:nvSpPr>
          <p:cNvPr id="3" name="Date Placeholder 2">
            <a:extLst>
              <a:ext uri="{FF2B5EF4-FFF2-40B4-BE49-F238E27FC236}">
                <a16:creationId xmlns:a16="http://schemas.microsoft.com/office/drawing/2014/main" id="{EFF022D9-0484-4D3C-98BC-6325331FD4CC}"/>
              </a:ext>
            </a:extLst>
          </p:cNvPr>
          <p:cNvSpPr>
            <a:spLocks noGrp="1"/>
          </p:cNvSpPr>
          <p:nvPr>
            <p:ph type="dt" sz="half" idx="10"/>
          </p:nvPr>
        </p:nvSpPr>
        <p:spPr/>
        <p:txBody>
          <a:bodyPr/>
          <a:lstStyle/>
          <a:p>
            <a:fld id="{37872336-1ECA-4DD8-ABFB-E98E9E744EA5}" type="datetime1">
              <a:rPr lang="en-US" smtClean="0"/>
              <a:t>7/28/2022</a:t>
            </a:fld>
            <a:endParaRPr lang="en-US" dirty="0"/>
          </a:p>
        </p:txBody>
      </p:sp>
      <p:sp>
        <p:nvSpPr>
          <p:cNvPr id="4" name="Footer Placeholder 3">
            <a:extLst>
              <a:ext uri="{FF2B5EF4-FFF2-40B4-BE49-F238E27FC236}">
                <a16:creationId xmlns:a16="http://schemas.microsoft.com/office/drawing/2014/main" id="{10CF69FE-EDC1-485F-928A-AFC528FFD24B}"/>
              </a:ext>
            </a:extLst>
          </p:cNvPr>
          <p:cNvSpPr>
            <a:spLocks noGrp="1"/>
          </p:cNvSpPr>
          <p:nvPr>
            <p:ph type="ftr" sz="quarter" idx="11"/>
          </p:nvPr>
        </p:nvSpPr>
        <p:spPr/>
        <p:txBody>
          <a:bodyPr/>
          <a:lstStyle/>
          <a:p>
            <a:r>
              <a:rPr lang="en-US" dirty="0"/>
              <a:t>PS-PVR for Provisional Maturity of GOES-18 ABI L1b and CMI Products</a:t>
            </a:r>
          </a:p>
        </p:txBody>
      </p:sp>
      <p:sp>
        <p:nvSpPr>
          <p:cNvPr id="5" name="Slide Number Placeholder 4">
            <a:extLst>
              <a:ext uri="{FF2B5EF4-FFF2-40B4-BE49-F238E27FC236}">
                <a16:creationId xmlns:a16="http://schemas.microsoft.com/office/drawing/2014/main" id="{5B3F6AF4-D898-4C32-B46A-72B7656D5E03}"/>
              </a:ext>
            </a:extLst>
          </p:cNvPr>
          <p:cNvSpPr>
            <a:spLocks noGrp="1"/>
          </p:cNvSpPr>
          <p:nvPr>
            <p:ph type="sldNum" sz="quarter" idx="12"/>
          </p:nvPr>
        </p:nvSpPr>
        <p:spPr/>
        <p:txBody>
          <a:bodyPr/>
          <a:lstStyle/>
          <a:p>
            <a:fld id="{24AD0344-B142-42FF-A24F-67F68BAAC27D}" type="slidenum">
              <a:rPr lang="en-US" smtClean="0"/>
              <a:t>38</a:t>
            </a:fld>
            <a:endParaRPr lang="en-US" dirty="0"/>
          </a:p>
        </p:txBody>
      </p:sp>
      <p:sp>
        <p:nvSpPr>
          <p:cNvPr id="8" name="TextBox 7">
            <a:extLst>
              <a:ext uri="{FF2B5EF4-FFF2-40B4-BE49-F238E27FC236}">
                <a16:creationId xmlns:a16="http://schemas.microsoft.com/office/drawing/2014/main" id="{CE7B29D7-14DD-4916-9B37-CC1286C8DA70}"/>
              </a:ext>
            </a:extLst>
          </p:cNvPr>
          <p:cNvSpPr txBox="1"/>
          <p:nvPr/>
        </p:nvSpPr>
        <p:spPr>
          <a:xfrm>
            <a:off x="621889" y="5514181"/>
            <a:ext cx="10948220" cy="646331"/>
          </a:xfrm>
          <a:prstGeom prst="rect">
            <a:avLst/>
          </a:prstGeom>
          <a:noFill/>
        </p:spPr>
        <p:txBody>
          <a:bodyPr wrap="square" rtlCol="0">
            <a:spAutoFit/>
          </a:bodyPr>
          <a:lstStyle/>
          <a:p>
            <a:pPr algn="ctr"/>
            <a:r>
              <a:rPr lang="en-US" dirty="0"/>
              <a:t>All meet the MRD. Two exceed Baseline. Several are worse than GOES-16 or GOES-17 or have low margin.</a:t>
            </a:r>
          </a:p>
          <a:p>
            <a:pPr algn="ctr"/>
            <a:r>
              <a:rPr lang="en-US" dirty="0"/>
              <a:t>Improvement is ongoing.</a:t>
            </a:r>
          </a:p>
        </p:txBody>
      </p:sp>
      <p:graphicFrame>
        <p:nvGraphicFramePr>
          <p:cNvPr id="9" name="Chart 8">
            <a:extLst>
              <a:ext uri="{FF2B5EF4-FFF2-40B4-BE49-F238E27FC236}">
                <a16:creationId xmlns:a16="http://schemas.microsoft.com/office/drawing/2014/main" id="{804F553B-C448-4D18-B8F1-6CB4AB1C3F37}"/>
              </a:ext>
            </a:extLst>
          </p:cNvPr>
          <p:cNvGraphicFramePr>
            <a:graphicFrameLocks/>
          </p:cNvGraphicFramePr>
          <p:nvPr>
            <p:extLst>
              <p:ext uri="{D42A27DB-BD31-4B8C-83A1-F6EECF244321}">
                <p14:modId xmlns:p14="http://schemas.microsoft.com/office/powerpoint/2010/main" val="1205979041"/>
              </p:ext>
            </p:extLst>
          </p:nvPr>
        </p:nvGraphicFramePr>
        <p:xfrm>
          <a:off x="1065229" y="1140643"/>
          <a:ext cx="10058400" cy="4373538"/>
        </p:xfrm>
        <a:graphic>
          <a:graphicData uri="http://schemas.openxmlformats.org/drawingml/2006/chart">
            <c:chart xmlns:c="http://schemas.openxmlformats.org/drawingml/2006/chart" xmlns:r="http://schemas.openxmlformats.org/officeDocument/2006/relationships" r:id="rId2"/>
          </a:graphicData>
        </a:graphic>
      </p:graphicFrame>
      <p:sp>
        <p:nvSpPr>
          <p:cNvPr id="10" name="Oval 9">
            <a:extLst>
              <a:ext uri="{FF2B5EF4-FFF2-40B4-BE49-F238E27FC236}">
                <a16:creationId xmlns:a16="http://schemas.microsoft.com/office/drawing/2014/main" id="{E4F9E929-555A-4918-8D68-3EC0515BD99D}"/>
              </a:ext>
            </a:extLst>
          </p:cNvPr>
          <p:cNvSpPr/>
          <p:nvPr/>
        </p:nvSpPr>
        <p:spPr>
          <a:xfrm>
            <a:off x="7294284" y="3429000"/>
            <a:ext cx="892184" cy="51758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5640B8E5-3BEB-4EF2-B38E-698DC6C7EDBC}"/>
              </a:ext>
            </a:extLst>
          </p:cNvPr>
          <p:cNvSpPr/>
          <p:nvPr/>
        </p:nvSpPr>
        <p:spPr>
          <a:xfrm>
            <a:off x="8316774" y="3429000"/>
            <a:ext cx="892183" cy="33211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D12C6AB9-4165-4A9A-BB79-E03DD415D731}"/>
              </a:ext>
            </a:extLst>
          </p:cNvPr>
          <p:cNvSpPr txBox="1"/>
          <p:nvPr/>
        </p:nvSpPr>
        <p:spPr>
          <a:xfrm>
            <a:off x="10673697" y="2356881"/>
            <a:ext cx="1160273" cy="646331"/>
          </a:xfrm>
          <a:prstGeom prst="rect">
            <a:avLst/>
          </a:prstGeom>
          <a:noFill/>
        </p:spPr>
        <p:txBody>
          <a:bodyPr wrap="square" rtlCol="0">
            <a:spAutoFit/>
          </a:bodyPr>
          <a:lstStyle/>
          <a:p>
            <a:r>
              <a:rPr lang="en-US" dirty="0"/>
              <a:t>The lower, the better.</a:t>
            </a:r>
          </a:p>
        </p:txBody>
      </p:sp>
    </p:spTree>
    <p:extLst>
      <p:ext uri="{BB962C8B-B14F-4D97-AF65-F5344CB8AC3E}">
        <p14:creationId xmlns:p14="http://schemas.microsoft.com/office/powerpoint/2010/main" val="25884107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25EB8-EFFF-467D-B4E5-E587C4551567}"/>
              </a:ext>
            </a:extLst>
          </p:cNvPr>
          <p:cNvSpPr>
            <a:spLocks noGrp="1"/>
          </p:cNvSpPr>
          <p:nvPr>
            <p:ph type="title"/>
          </p:nvPr>
        </p:nvSpPr>
        <p:spPr/>
        <p:txBody>
          <a:bodyPr>
            <a:normAutofit fontScale="90000"/>
          </a:bodyPr>
          <a:lstStyle/>
          <a:p>
            <a:r>
              <a:rPr lang="en-US" dirty="0"/>
              <a:t>… and stable</a:t>
            </a:r>
          </a:p>
        </p:txBody>
      </p:sp>
      <p:sp>
        <p:nvSpPr>
          <p:cNvPr id="3" name="Date Placeholder 2">
            <a:extLst>
              <a:ext uri="{FF2B5EF4-FFF2-40B4-BE49-F238E27FC236}">
                <a16:creationId xmlns:a16="http://schemas.microsoft.com/office/drawing/2014/main" id="{70A2EBE8-9E55-429E-99E6-A7868C87684C}"/>
              </a:ext>
            </a:extLst>
          </p:cNvPr>
          <p:cNvSpPr>
            <a:spLocks noGrp="1"/>
          </p:cNvSpPr>
          <p:nvPr>
            <p:ph type="dt" sz="half" idx="10"/>
          </p:nvPr>
        </p:nvSpPr>
        <p:spPr/>
        <p:txBody>
          <a:bodyPr/>
          <a:lstStyle/>
          <a:p>
            <a:fld id="{E703C7EB-948C-464B-A11E-66B8506113C0}" type="datetime1">
              <a:rPr lang="en-US" smtClean="0"/>
              <a:t>7/28/2022</a:t>
            </a:fld>
            <a:endParaRPr lang="en-US" dirty="0"/>
          </a:p>
        </p:txBody>
      </p:sp>
      <p:sp>
        <p:nvSpPr>
          <p:cNvPr id="4" name="Footer Placeholder 3">
            <a:extLst>
              <a:ext uri="{FF2B5EF4-FFF2-40B4-BE49-F238E27FC236}">
                <a16:creationId xmlns:a16="http://schemas.microsoft.com/office/drawing/2014/main" id="{66D29A71-5E33-4911-8E8E-84C3E70FAE57}"/>
              </a:ext>
            </a:extLst>
          </p:cNvPr>
          <p:cNvSpPr>
            <a:spLocks noGrp="1"/>
          </p:cNvSpPr>
          <p:nvPr>
            <p:ph type="ftr" sz="quarter" idx="11"/>
          </p:nvPr>
        </p:nvSpPr>
        <p:spPr/>
        <p:txBody>
          <a:bodyPr/>
          <a:lstStyle/>
          <a:p>
            <a:r>
              <a:rPr lang="en-US" dirty="0"/>
              <a:t>PS-PVR for Provisional Maturity of GOES-18 ABI L1b and CMI Products</a:t>
            </a:r>
          </a:p>
        </p:txBody>
      </p:sp>
      <p:sp>
        <p:nvSpPr>
          <p:cNvPr id="5" name="Slide Number Placeholder 4">
            <a:extLst>
              <a:ext uri="{FF2B5EF4-FFF2-40B4-BE49-F238E27FC236}">
                <a16:creationId xmlns:a16="http://schemas.microsoft.com/office/drawing/2014/main" id="{ADD690AD-6567-4669-B12F-B9ACD1F8B157}"/>
              </a:ext>
            </a:extLst>
          </p:cNvPr>
          <p:cNvSpPr>
            <a:spLocks noGrp="1"/>
          </p:cNvSpPr>
          <p:nvPr>
            <p:ph type="sldNum" sz="quarter" idx="12"/>
          </p:nvPr>
        </p:nvSpPr>
        <p:spPr/>
        <p:txBody>
          <a:bodyPr/>
          <a:lstStyle/>
          <a:p>
            <a:fld id="{24AD0344-B142-42FF-A24F-67F68BAAC27D}" type="slidenum">
              <a:rPr lang="en-US" smtClean="0"/>
              <a:t>39</a:t>
            </a:fld>
            <a:endParaRPr lang="en-US" dirty="0"/>
          </a:p>
        </p:txBody>
      </p:sp>
      <p:sp>
        <p:nvSpPr>
          <p:cNvPr id="8" name="Content Placeholder 9">
            <a:extLst>
              <a:ext uri="{FF2B5EF4-FFF2-40B4-BE49-F238E27FC236}">
                <a16:creationId xmlns:a16="http://schemas.microsoft.com/office/drawing/2014/main" id="{723D4C11-CC47-4652-B962-DC712FA7DB7C}"/>
              </a:ext>
            </a:extLst>
          </p:cNvPr>
          <p:cNvSpPr txBox="1">
            <a:spLocks/>
          </p:cNvSpPr>
          <p:nvPr/>
        </p:nvSpPr>
        <p:spPr>
          <a:xfrm>
            <a:off x="2003394" y="5780195"/>
            <a:ext cx="8202967" cy="389785"/>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Wingdings" panose="05000000000000000000" pitchFamily="2" charset="2"/>
              <a:buChar char="q"/>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Wingdings" panose="05000000000000000000" pitchFamily="2" charset="2"/>
              <a:buChar char="v"/>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 </a:t>
            </a:r>
          </a:p>
        </p:txBody>
      </p:sp>
      <p:sp>
        <p:nvSpPr>
          <p:cNvPr id="11" name="Content Placeholder 11">
            <a:extLst>
              <a:ext uri="{FF2B5EF4-FFF2-40B4-BE49-F238E27FC236}">
                <a16:creationId xmlns:a16="http://schemas.microsoft.com/office/drawing/2014/main" id="{4536B3D7-2941-4238-933D-1F883E7924AC}"/>
              </a:ext>
            </a:extLst>
          </p:cNvPr>
          <p:cNvSpPr txBox="1">
            <a:spLocks/>
          </p:cNvSpPr>
          <p:nvPr/>
        </p:nvSpPr>
        <p:spPr>
          <a:xfrm>
            <a:off x="621890" y="5780195"/>
            <a:ext cx="10948219" cy="629150"/>
          </a:xfrm>
          <a:prstGeom prst="rect">
            <a:avLst/>
          </a:prstGeom>
          <a:noFill/>
        </p:spPr>
        <p:txBody>
          <a:bodyPr vert="horz" wrap="square"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Wingdings" panose="05000000000000000000" pitchFamily="2" charset="2"/>
              <a:buChar char="q"/>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Wingdings" panose="05000000000000000000" pitchFamily="2" charset="2"/>
              <a:buChar char="Ø"/>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1200" b="1" dirty="0"/>
              <a:t>Legend:  </a:t>
            </a:r>
            <a:r>
              <a:rPr lang="en-US" sz="1200" dirty="0"/>
              <a:t>Channel MRD SSR metrics (|bias|+3*STD in daily average) is plotted on the level equal to the channel number. Color varies to distinguish the neighboring plots. Zero level is plotted in the same color.  EW direction (x) is on the left, NS direction (y) is on the right. Each step in the ladder plot is equal to MRD requirement.</a:t>
            </a:r>
          </a:p>
          <a:p>
            <a:pPr>
              <a:spcBef>
                <a:spcPts val="0"/>
              </a:spcBef>
            </a:pPr>
            <a:r>
              <a:rPr lang="en-US" sz="1200" b="1" dirty="0"/>
              <a:t>Observations:</a:t>
            </a:r>
            <a:r>
              <a:rPr lang="en-US" sz="1200" dirty="0"/>
              <a:t> All VNIR channels satisfy MRD with margin all days of evaluation. IR channels have small margin and can exceed MRD some days.</a:t>
            </a:r>
          </a:p>
        </p:txBody>
      </p:sp>
      <p:sp>
        <p:nvSpPr>
          <p:cNvPr id="12" name="Content Placeholder 5">
            <a:extLst>
              <a:ext uri="{FF2B5EF4-FFF2-40B4-BE49-F238E27FC236}">
                <a16:creationId xmlns:a16="http://schemas.microsoft.com/office/drawing/2014/main" id="{9C014047-C883-485E-8F4D-65E4A3CEA3B7}"/>
              </a:ext>
            </a:extLst>
          </p:cNvPr>
          <p:cNvSpPr>
            <a:spLocks noGrp="1"/>
          </p:cNvSpPr>
          <p:nvPr/>
        </p:nvSpPr>
        <p:spPr>
          <a:xfrm>
            <a:off x="8596594" y="5463473"/>
            <a:ext cx="1510035" cy="378781"/>
          </a:xfrm>
          <a:prstGeom prst="rect">
            <a:avLst/>
          </a:prstGeom>
          <a:noFill/>
          <a:ln>
            <a:noFill/>
          </a:ln>
        </p:spPr>
        <p:txBody>
          <a:bodyPr spcFirstLastPara="1" wrap="square" lIns="91425" tIns="45700" rIns="91425" bIns="45700" anchor="t" anchorCtr="0">
            <a:normAutofit fontScale="77500" lnSpcReduction="20000"/>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2400" b="1" i="0" u="none" strike="noStrike" cap="none">
                <a:solidFill>
                  <a:schemeClr val="dk1"/>
                </a:solidFill>
                <a:latin typeface="Times New Roman"/>
                <a:ea typeface="Times New Roman"/>
                <a:cs typeface="Times New Roman"/>
                <a:sym typeface="Times New Roman"/>
              </a:defRPr>
            </a:lvl1pPr>
            <a:lvl2pPr marL="914400" marR="0" lvl="1" indent="-355600" algn="l" rtl="0">
              <a:lnSpc>
                <a:spcPct val="100000"/>
              </a:lnSpc>
              <a:spcBef>
                <a:spcPts val="400"/>
              </a:spcBef>
              <a:spcAft>
                <a:spcPts val="0"/>
              </a:spcAft>
              <a:buClr>
                <a:srgbClr val="002060"/>
              </a:buClr>
              <a:buSzPts val="2000"/>
              <a:buFont typeface="Arial"/>
              <a:buChar char="–"/>
              <a:defRPr sz="2000" b="0" i="0" u="none" strike="noStrike" cap="none">
                <a:solidFill>
                  <a:srgbClr val="002060"/>
                </a:solidFill>
                <a:latin typeface="Times New Roman"/>
                <a:ea typeface="Times New Roman"/>
                <a:cs typeface="Times New Roman"/>
                <a:sym typeface="Times New Roman"/>
              </a:defRPr>
            </a:lvl2pPr>
            <a:lvl3pPr marL="1371600" marR="0" lvl="2" indent="-330200" algn="l" rtl="0">
              <a:lnSpc>
                <a:spcPct val="100000"/>
              </a:lnSpc>
              <a:spcBef>
                <a:spcPts val="320"/>
              </a:spcBef>
              <a:spcAft>
                <a:spcPts val="0"/>
              </a:spcAft>
              <a:buClr>
                <a:srgbClr val="7030A0"/>
              </a:buClr>
              <a:buSzPts val="1600"/>
              <a:buFont typeface="Arial"/>
              <a:buChar char="•"/>
              <a:defRPr sz="1600" b="0" i="0" u="none" strike="noStrike" cap="none">
                <a:solidFill>
                  <a:srgbClr val="7030A0"/>
                </a:solidFill>
                <a:latin typeface="Times New Roman"/>
                <a:ea typeface="Times New Roman"/>
                <a:cs typeface="Times New Roman"/>
                <a:sym typeface="Times New Roman"/>
              </a:defRPr>
            </a:lvl3pPr>
            <a:lvl4pPr marL="1828800" marR="0" lvl="3" indent="-342900" algn="l" rtl="0">
              <a:lnSpc>
                <a:spcPct val="100000"/>
              </a:lnSpc>
              <a:spcBef>
                <a:spcPts val="360"/>
              </a:spcBef>
              <a:spcAft>
                <a:spcPts val="0"/>
              </a:spcAft>
              <a:buClr>
                <a:srgbClr val="FF0000"/>
              </a:buClr>
              <a:buSzPts val="1800"/>
              <a:buFont typeface="Noto Sans Symbols"/>
              <a:buChar char="⮚"/>
              <a:defRPr sz="1100" b="0" i="0" u="none" strike="noStrike" cap="none">
                <a:solidFill>
                  <a:srgbClr val="FF0000"/>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buNone/>
            </a:pPr>
            <a:r>
              <a:rPr lang="en-US" dirty="0"/>
              <a:t> </a:t>
            </a:r>
          </a:p>
        </p:txBody>
      </p:sp>
      <p:pic>
        <p:nvPicPr>
          <p:cNvPr id="13" name="Picture 12">
            <a:extLst>
              <a:ext uri="{FF2B5EF4-FFF2-40B4-BE49-F238E27FC236}">
                <a16:creationId xmlns:a16="http://schemas.microsoft.com/office/drawing/2014/main" id="{0823E080-C94A-4C21-AC15-69E06C23C0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803" y="1105063"/>
            <a:ext cx="4826524" cy="4675130"/>
          </a:xfrm>
          <a:prstGeom prst="rect">
            <a:avLst/>
          </a:prstGeom>
        </p:spPr>
      </p:pic>
      <p:pic>
        <p:nvPicPr>
          <p:cNvPr id="14" name="Picture 13">
            <a:extLst>
              <a:ext uri="{FF2B5EF4-FFF2-40B4-BE49-F238E27FC236}">
                <a16:creationId xmlns:a16="http://schemas.microsoft.com/office/drawing/2014/main" id="{0E576B49-5C48-4F50-AD76-E90DF0726D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9675" y="1105063"/>
            <a:ext cx="4826522" cy="4675131"/>
          </a:xfrm>
          <a:prstGeom prst="rect">
            <a:avLst/>
          </a:prstGeom>
        </p:spPr>
      </p:pic>
    </p:spTree>
    <p:extLst>
      <p:ext uri="{BB962C8B-B14F-4D97-AF65-F5344CB8AC3E}">
        <p14:creationId xmlns:p14="http://schemas.microsoft.com/office/powerpoint/2010/main" val="7115421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E376A-2946-46F3-92EA-A5BCC95D1739}"/>
              </a:ext>
            </a:extLst>
          </p:cNvPr>
          <p:cNvSpPr>
            <a:spLocks noGrp="1"/>
          </p:cNvSpPr>
          <p:nvPr>
            <p:ph type="title"/>
          </p:nvPr>
        </p:nvSpPr>
        <p:spPr/>
        <p:txBody>
          <a:bodyPr>
            <a:normAutofit fontScale="90000"/>
          </a:bodyPr>
          <a:lstStyle/>
          <a:p>
            <a:r>
              <a:rPr lang="en-US" dirty="0"/>
              <a:t>Background</a:t>
            </a:r>
          </a:p>
        </p:txBody>
      </p:sp>
      <p:sp>
        <p:nvSpPr>
          <p:cNvPr id="3" name="Content Placeholder 2">
            <a:extLst>
              <a:ext uri="{FF2B5EF4-FFF2-40B4-BE49-F238E27FC236}">
                <a16:creationId xmlns:a16="http://schemas.microsoft.com/office/drawing/2014/main" id="{88714748-73B1-46EA-B163-CED4B864C50D}"/>
              </a:ext>
            </a:extLst>
          </p:cNvPr>
          <p:cNvSpPr>
            <a:spLocks noGrp="1"/>
          </p:cNvSpPr>
          <p:nvPr>
            <p:ph idx="1"/>
          </p:nvPr>
        </p:nvSpPr>
        <p:spPr/>
        <p:txBody>
          <a:bodyPr>
            <a:normAutofit lnSpcReduction="10000"/>
          </a:bodyPr>
          <a:lstStyle/>
          <a:p>
            <a:r>
              <a:rPr lang="en-US" dirty="0"/>
              <a:t>GOES-18 (GOES-T before launch on 1 March 2022) is the 3</a:t>
            </a:r>
            <a:r>
              <a:rPr lang="en-US" baseline="30000" dirty="0"/>
              <a:t>rd</a:t>
            </a:r>
            <a:r>
              <a:rPr lang="en-US" dirty="0"/>
              <a:t> in the GOES-R series.</a:t>
            </a:r>
          </a:p>
          <a:p>
            <a:pPr lvl="1"/>
            <a:r>
              <a:rPr lang="en-US" dirty="0"/>
              <a:t>GOES-16 was launched on 19 Nov 2016 and has been serving as GOES-EAST since 18 Dec 2017.</a:t>
            </a:r>
          </a:p>
          <a:p>
            <a:pPr lvl="1"/>
            <a:r>
              <a:rPr lang="en-US" dirty="0"/>
              <a:t>GOES-17 was launched on 1 March 2018 and has been serving as GOES-WEST since 12 Feb 2019.</a:t>
            </a:r>
          </a:p>
          <a:p>
            <a:r>
              <a:rPr lang="en-US" dirty="0"/>
              <a:t>GOES-17 ABI has a cooling system anomaly since launch.</a:t>
            </a:r>
          </a:p>
          <a:p>
            <a:pPr lvl="1"/>
            <a:r>
              <a:rPr lang="en-US" dirty="0"/>
              <a:t>Particularly vulnerable during eclipse season such that GOES-15 must be called out for supplementary support.</a:t>
            </a:r>
          </a:p>
          <a:p>
            <a:pPr lvl="1"/>
            <a:r>
              <a:rPr lang="en-US" dirty="0"/>
              <a:t>That drains valuable resources from NESDIS while degrading service to NWS.</a:t>
            </a:r>
          </a:p>
          <a:p>
            <a:pPr lvl="1"/>
            <a:r>
              <a:rPr lang="en-US" dirty="0"/>
              <a:t>NOAA desires GOES-18 ABI service to start in August 2022.</a:t>
            </a:r>
          </a:p>
          <a:p>
            <a:r>
              <a:rPr lang="en-US" dirty="0"/>
              <a:t>The Provisional PS-PVR is a prerequisite for the Handover to NOAA.</a:t>
            </a:r>
          </a:p>
          <a:p>
            <a:pPr lvl="1"/>
            <a:r>
              <a:rPr lang="en-US" dirty="0"/>
              <a:t>Complete in ~half of the time compared to GOES-16.</a:t>
            </a:r>
          </a:p>
        </p:txBody>
      </p:sp>
      <p:sp>
        <p:nvSpPr>
          <p:cNvPr id="4" name="Date Placeholder 3">
            <a:extLst>
              <a:ext uri="{FF2B5EF4-FFF2-40B4-BE49-F238E27FC236}">
                <a16:creationId xmlns:a16="http://schemas.microsoft.com/office/drawing/2014/main" id="{4C0558E5-CBAB-4322-B063-3B296CCD938C}"/>
              </a:ext>
            </a:extLst>
          </p:cNvPr>
          <p:cNvSpPr>
            <a:spLocks noGrp="1"/>
          </p:cNvSpPr>
          <p:nvPr>
            <p:ph type="dt" sz="half" idx="2"/>
          </p:nvPr>
        </p:nvSpPr>
        <p:spPr/>
        <p:txBody>
          <a:bodyPr/>
          <a:lstStyle/>
          <a:p>
            <a:fld id="{08D3C847-2DDA-4AA3-AB2A-E749C2A02580}" type="datetime1">
              <a:rPr lang="en-US" smtClean="0"/>
              <a:t>7/28/2022</a:t>
            </a:fld>
            <a:endParaRPr lang="en-US" dirty="0"/>
          </a:p>
        </p:txBody>
      </p:sp>
      <p:sp>
        <p:nvSpPr>
          <p:cNvPr id="5" name="Footer Placeholder 4">
            <a:extLst>
              <a:ext uri="{FF2B5EF4-FFF2-40B4-BE49-F238E27FC236}">
                <a16:creationId xmlns:a16="http://schemas.microsoft.com/office/drawing/2014/main" id="{DC91C25E-6414-487C-8B2A-0DD0AF7594D5}"/>
              </a:ext>
            </a:extLst>
          </p:cNvPr>
          <p:cNvSpPr>
            <a:spLocks noGrp="1"/>
          </p:cNvSpPr>
          <p:nvPr>
            <p:ph type="ftr" sz="quarter" idx="3"/>
          </p:nvPr>
        </p:nvSpPr>
        <p:spPr/>
        <p:txBody>
          <a:bodyPr/>
          <a:lstStyle/>
          <a:p>
            <a:r>
              <a:rPr lang="en-US" dirty="0"/>
              <a:t>PS-PVR for Provisional Maturity of GOES-18 ABI L1b and CMI Products</a:t>
            </a:r>
          </a:p>
        </p:txBody>
      </p:sp>
      <p:sp>
        <p:nvSpPr>
          <p:cNvPr id="6" name="Slide Number Placeholder 5">
            <a:extLst>
              <a:ext uri="{FF2B5EF4-FFF2-40B4-BE49-F238E27FC236}">
                <a16:creationId xmlns:a16="http://schemas.microsoft.com/office/drawing/2014/main" id="{62BFDFA6-0EF9-4E9B-9B69-586E65C66519}"/>
              </a:ext>
            </a:extLst>
          </p:cNvPr>
          <p:cNvSpPr>
            <a:spLocks noGrp="1"/>
          </p:cNvSpPr>
          <p:nvPr>
            <p:ph type="sldNum" sz="quarter" idx="4"/>
          </p:nvPr>
        </p:nvSpPr>
        <p:spPr/>
        <p:txBody>
          <a:bodyPr/>
          <a:lstStyle/>
          <a:p>
            <a:fld id="{24AD0344-B142-42FF-A24F-67F68BAAC27D}" type="slidenum">
              <a:rPr lang="en-US" smtClean="0"/>
              <a:pPr/>
              <a:t>4</a:t>
            </a:fld>
            <a:endParaRPr lang="en-US" dirty="0"/>
          </a:p>
        </p:txBody>
      </p:sp>
    </p:spTree>
    <p:extLst>
      <p:ext uri="{BB962C8B-B14F-4D97-AF65-F5344CB8AC3E}">
        <p14:creationId xmlns:p14="http://schemas.microsoft.com/office/powerpoint/2010/main" val="1301489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E7AA5-E00C-4DF3-A554-EC71A88C6A99}"/>
              </a:ext>
            </a:extLst>
          </p:cNvPr>
          <p:cNvSpPr>
            <a:spLocks noGrp="1"/>
          </p:cNvSpPr>
          <p:nvPr>
            <p:ph type="title"/>
          </p:nvPr>
        </p:nvSpPr>
        <p:spPr/>
        <p:txBody>
          <a:bodyPr/>
          <a:lstStyle/>
          <a:p>
            <a:r>
              <a:rPr lang="en-US" dirty="0"/>
              <a:t>Notable issues</a:t>
            </a:r>
          </a:p>
        </p:txBody>
      </p:sp>
      <p:sp>
        <p:nvSpPr>
          <p:cNvPr id="3" name="Text Placeholder 2">
            <a:extLst>
              <a:ext uri="{FF2B5EF4-FFF2-40B4-BE49-F238E27FC236}">
                <a16:creationId xmlns:a16="http://schemas.microsoft.com/office/drawing/2014/main" id="{E49BB8E3-FABD-42C1-B49C-BF485F70E1DE}"/>
              </a:ext>
            </a:extLst>
          </p:cNvPr>
          <p:cNvSpPr>
            <a:spLocks noGrp="1"/>
          </p:cNvSpPr>
          <p:nvPr>
            <p:ph type="body" idx="1"/>
          </p:nvPr>
        </p:nvSpPr>
        <p:spPr/>
        <p:txBody>
          <a:bodyPr/>
          <a:lstStyle/>
          <a:p>
            <a:r>
              <a:rPr lang="en-US" dirty="0"/>
              <a:t>Key Performance</a:t>
            </a:r>
          </a:p>
        </p:txBody>
      </p:sp>
      <p:sp>
        <p:nvSpPr>
          <p:cNvPr id="4" name="Date Placeholder 3">
            <a:extLst>
              <a:ext uri="{FF2B5EF4-FFF2-40B4-BE49-F238E27FC236}">
                <a16:creationId xmlns:a16="http://schemas.microsoft.com/office/drawing/2014/main" id="{DB6404D9-B5E6-480C-87F6-06E31CB3B706}"/>
              </a:ext>
            </a:extLst>
          </p:cNvPr>
          <p:cNvSpPr>
            <a:spLocks noGrp="1"/>
          </p:cNvSpPr>
          <p:nvPr>
            <p:ph type="dt" sz="half" idx="2"/>
          </p:nvPr>
        </p:nvSpPr>
        <p:spPr/>
        <p:txBody>
          <a:bodyPr/>
          <a:lstStyle/>
          <a:p>
            <a:fld id="{05E7E5FB-1211-4965-97A8-A1881AF5B518}" type="datetime1">
              <a:rPr lang="en-US" smtClean="0"/>
              <a:t>7/28/2022</a:t>
            </a:fld>
            <a:endParaRPr lang="en-US" dirty="0"/>
          </a:p>
        </p:txBody>
      </p:sp>
      <p:sp>
        <p:nvSpPr>
          <p:cNvPr id="5" name="Footer Placeholder 4">
            <a:extLst>
              <a:ext uri="{FF2B5EF4-FFF2-40B4-BE49-F238E27FC236}">
                <a16:creationId xmlns:a16="http://schemas.microsoft.com/office/drawing/2014/main" id="{7C2A6CF7-E500-4813-A456-859D85388031}"/>
              </a:ext>
            </a:extLst>
          </p:cNvPr>
          <p:cNvSpPr>
            <a:spLocks noGrp="1"/>
          </p:cNvSpPr>
          <p:nvPr>
            <p:ph type="ftr" sz="quarter" idx="3"/>
          </p:nvPr>
        </p:nvSpPr>
        <p:spPr/>
        <p:txBody>
          <a:bodyPr/>
          <a:lstStyle/>
          <a:p>
            <a:r>
              <a:rPr lang="en-US" dirty="0"/>
              <a:t>PS-PVR for Provisional Maturity of GOES-18 ABI L1b and CMI Products</a:t>
            </a:r>
          </a:p>
        </p:txBody>
      </p:sp>
      <p:sp>
        <p:nvSpPr>
          <p:cNvPr id="6" name="Slide Number Placeholder 5">
            <a:extLst>
              <a:ext uri="{FF2B5EF4-FFF2-40B4-BE49-F238E27FC236}">
                <a16:creationId xmlns:a16="http://schemas.microsoft.com/office/drawing/2014/main" id="{D9CFB75C-91B1-4B00-9B3D-5DCC22ECA1C1}"/>
              </a:ext>
            </a:extLst>
          </p:cNvPr>
          <p:cNvSpPr>
            <a:spLocks noGrp="1"/>
          </p:cNvSpPr>
          <p:nvPr>
            <p:ph type="sldNum" sz="quarter" idx="4"/>
          </p:nvPr>
        </p:nvSpPr>
        <p:spPr/>
        <p:txBody>
          <a:bodyPr/>
          <a:lstStyle/>
          <a:p>
            <a:fld id="{24AD0344-B142-42FF-A24F-67F68BAAC27D}" type="slidenum">
              <a:rPr lang="en-US" smtClean="0"/>
              <a:pPr/>
              <a:t>40</a:t>
            </a:fld>
            <a:endParaRPr lang="en-US" dirty="0"/>
          </a:p>
        </p:txBody>
      </p:sp>
    </p:spTree>
    <p:extLst>
      <p:ext uri="{BB962C8B-B14F-4D97-AF65-F5344CB8AC3E}">
        <p14:creationId xmlns:p14="http://schemas.microsoft.com/office/powerpoint/2010/main" val="588292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CB0C3-B579-4E13-85AB-1AC0BA0B0E0C}"/>
              </a:ext>
            </a:extLst>
          </p:cNvPr>
          <p:cNvSpPr>
            <a:spLocks noGrp="1"/>
          </p:cNvSpPr>
          <p:nvPr>
            <p:ph type="title"/>
          </p:nvPr>
        </p:nvSpPr>
        <p:spPr/>
        <p:txBody>
          <a:bodyPr>
            <a:normAutofit fontScale="90000"/>
          </a:bodyPr>
          <a:lstStyle/>
          <a:p>
            <a:r>
              <a:rPr lang="en-US" dirty="0"/>
              <a:t>Periodic Infrared Calibration Anomaly (PICA)</a:t>
            </a:r>
          </a:p>
        </p:txBody>
      </p:sp>
      <p:sp>
        <p:nvSpPr>
          <p:cNvPr id="3" name="Date Placeholder 2">
            <a:extLst>
              <a:ext uri="{FF2B5EF4-FFF2-40B4-BE49-F238E27FC236}">
                <a16:creationId xmlns:a16="http://schemas.microsoft.com/office/drawing/2014/main" id="{1001447D-6EDA-4C67-B994-DE5838CF9C11}"/>
              </a:ext>
            </a:extLst>
          </p:cNvPr>
          <p:cNvSpPr>
            <a:spLocks noGrp="1"/>
          </p:cNvSpPr>
          <p:nvPr>
            <p:ph type="dt" sz="half" idx="10"/>
          </p:nvPr>
        </p:nvSpPr>
        <p:spPr/>
        <p:txBody>
          <a:bodyPr/>
          <a:lstStyle/>
          <a:p>
            <a:fld id="{45196EBD-3EFE-418C-9FEF-17AEF2DF7B7C}" type="datetime1">
              <a:rPr lang="en-US" smtClean="0"/>
              <a:t>7/28/2022</a:t>
            </a:fld>
            <a:endParaRPr lang="en-US" dirty="0"/>
          </a:p>
        </p:txBody>
      </p:sp>
      <p:sp>
        <p:nvSpPr>
          <p:cNvPr id="4" name="Footer Placeholder 3">
            <a:extLst>
              <a:ext uri="{FF2B5EF4-FFF2-40B4-BE49-F238E27FC236}">
                <a16:creationId xmlns:a16="http://schemas.microsoft.com/office/drawing/2014/main" id="{8633D109-595C-4F6C-B7E4-C8A84714DA36}"/>
              </a:ext>
            </a:extLst>
          </p:cNvPr>
          <p:cNvSpPr>
            <a:spLocks noGrp="1"/>
          </p:cNvSpPr>
          <p:nvPr>
            <p:ph type="ftr" sz="quarter" idx="11"/>
          </p:nvPr>
        </p:nvSpPr>
        <p:spPr/>
        <p:txBody>
          <a:bodyPr/>
          <a:lstStyle/>
          <a:p>
            <a:r>
              <a:rPr lang="en-US" dirty="0"/>
              <a:t>PS-PVR for Provisional Maturity of GOES-18 ABI L1b and CMI Products</a:t>
            </a:r>
          </a:p>
        </p:txBody>
      </p:sp>
      <p:sp>
        <p:nvSpPr>
          <p:cNvPr id="5" name="Slide Number Placeholder 4">
            <a:extLst>
              <a:ext uri="{FF2B5EF4-FFF2-40B4-BE49-F238E27FC236}">
                <a16:creationId xmlns:a16="http://schemas.microsoft.com/office/drawing/2014/main" id="{AAF802BE-9F81-4136-BCC6-F27ADCA777F7}"/>
              </a:ext>
            </a:extLst>
          </p:cNvPr>
          <p:cNvSpPr>
            <a:spLocks noGrp="1"/>
          </p:cNvSpPr>
          <p:nvPr>
            <p:ph type="sldNum" sz="quarter" idx="12"/>
          </p:nvPr>
        </p:nvSpPr>
        <p:spPr/>
        <p:txBody>
          <a:bodyPr/>
          <a:lstStyle/>
          <a:p>
            <a:fld id="{24AD0344-B142-42FF-A24F-67F68BAAC27D}" type="slidenum">
              <a:rPr lang="en-US" smtClean="0"/>
              <a:t>41</a:t>
            </a:fld>
            <a:endParaRPr lang="en-US" dirty="0"/>
          </a:p>
        </p:txBody>
      </p:sp>
      <p:pic>
        <p:nvPicPr>
          <p:cNvPr id="10" name="loop_16paneltimediff_2022196_GOES18R_CONUS_M6_B12345678910111213141516_0016PANELS_timediff">
            <a:hlinkClick r:id="" action="ppaction://media"/>
            <a:extLst>
              <a:ext uri="{FF2B5EF4-FFF2-40B4-BE49-F238E27FC236}">
                <a16:creationId xmlns:a16="http://schemas.microsoft.com/office/drawing/2014/main" id="{3343EB36-678B-4A05-B8EA-164A123D2A5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89056" y="1124528"/>
            <a:ext cx="8220173" cy="5284818"/>
          </a:xfrm>
          <a:prstGeom prst="rect">
            <a:avLst/>
          </a:prstGeom>
        </p:spPr>
      </p:pic>
      <p:sp>
        <p:nvSpPr>
          <p:cNvPr id="11" name="TextBox 10">
            <a:extLst>
              <a:ext uri="{FF2B5EF4-FFF2-40B4-BE49-F238E27FC236}">
                <a16:creationId xmlns:a16="http://schemas.microsoft.com/office/drawing/2014/main" id="{1053DFE8-2279-4237-8700-8D3176A8D24E}"/>
              </a:ext>
            </a:extLst>
          </p:cNvPr>
          <p:cNvSpPr txBox="1"/>
          <p:nvPr/>
        </p:nvSpPr>
        <p:spPr>
          <a:xfrm>
            <a:off x="160255" y="2234304"/>
            <a:ext cx="1611983" cy="507831"/>
          </a:xfrm>
          <a:prstGeom prst="rect">
            <a:avLst/>
          </a:prstGeom>
          <a:noFill/>
        </p:spPr>
        <p:txBody>
          <a:bodyPr wrap="square" rtlCol="0">
            <a:spAutoFit/>
          </a:bodyPr>
          <a:lstStyle/>
          <a:p>
            <a:r>
              <a:rPr lang="en-US" sz="1350" dirty="0"/>
              <a:t>PICA disappeared ~2000 UTC on 7/15 </a:t>
            </a:r>
          </a:p>
        </p:txBody>
      </p:sp>
      <p:sp>
        <p:nvSpPr>
          <p:cNvPr id="12" name="TextBox 11">
            <a:extLst>
              <a:ext uri="{FF2B5EF4-FFF2-40B4-BE49-F238E27FC236}">
                <a16:creationId xmlns:a16="http://schemas.microsoft.com/office/drawing/2014/main" id="{1F6C8B8B-6090-46E9-95AA-AEFC11564FBB}"/>
              </a:ext>
            </a:extLst>
          </p:cNvPr>
          <p:cNvSpPr txBox="1"/>
          <p:nvPr/>
        </p:nvSpPr>
        <p:spPr>
          <a:xfrm rot="16200000">
            <a:off x="10332606" y="4802510"/>
            <a:ext cx="2844340" cy="369332"/>
          </a:xfrm>
          <a:prstGeom prst="rect">
            <a:avLst/>
          </a:prstGeom>
          <a:noFill/>
        </p:spPr>
        <p:txBody>
          <a:bodyPr wrap="square" rtlCol="0">
            <a:spAutoFit/>
          </a:bodyPr>
          <a:lstStyle/>
          <a:p>
            <a:r>
              <a:rPr lang="en-US" dirty="0"/>
              <a:t>M. Gunshor and T. Schmit</a:t>
            </a:r>
          </a:p>
        </p:txBody>
      </p:sp>
    </p:spTree>
    <p:extLst>
      <p:ext uri="{BB962C8B-B14F-4D97-AF65-F5344CB8AC3E}">
        <p14:creationId xmlns:p14="http://schemas.microsoft.com/office/powerpoint/2010/main" val="864725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5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repeatCount="indefinite" fill="hold" display="0">
                  <p:stCondLst>
                    <p:cond delay="indefinite"/>
                  </p:stCondLst>
                </p:cTn>
                <p:tgtEl>
                  <p:spTgt spid="10"/>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EA618-590E-4362-9FD9-1E2319B135EC}"/>
              </a:ext>
            </a:extLst>
          </p:cNvPr>
          <p:cNvSpPr>
            <a:spLocks noGrp="1"/>
          </p:cNvSpPr>
          <p:nvPr>
            <p:ph type="title"/>
          </p:nvPr>
        </p:nvSpPr>
        <p:spPr/>
        <p:txBody>
          <a:bodyPr>
            <a:normAutofit fontScale="90000"/>
          </a:bodyPr>
          <a:lstStyle/>
          <a:p>
            <a:r>
              <a:rPr lang="en-US" dirty="0"/>
              <a:t>PICA and Scan Mirror Emissivity</a:t>
            </a:r>
          </a:p>
        </p:txBody>
      </p:sp>
      <p:sp>
        <p:nvSpPr>
          <p:cNvPr id="3" name="Content Placeholder 2">
            <a:extLst>
              <a:ext uri="{FF2B5EF4-FFF2-40B4-BE49-F238E27FC236}">
                <a16:creationId xmlns:a16="http://schemas.microsoft.com/office/drawing/2014/main" id="{44932AD6-699E-4503-ADC2-5BBEDDE1580D}"/>
              </a:ext>
            </a:extLst>
          </p:cNvPr>
          <p:cNvSpPr>
            <a:spLocks noGrp="1"/>
          </p:cNvSpPr>
          <p:nvPr>
            <p:ph idx="1"/>
          </p:nvPr>
        </p:nvSpPr>
        <p:spPr/>
        <p:txBody>
          <a:bodyPr/>
          <a:lstStyle/>
          <a:p>
            <a:r>
              <a:rPr lang="en-US" dirty="0"/>
              <a:t>PICA was discovered in March 2017 from GOES-16 data, and was corrected in October 2017.</a:t>
            </a:r>
          </a:p>
          <a:p>
            <a:r>
              <a:rPr lang="en-US" dirty="0"/>
              <a:t>Post-launch tests have since been revised for future ABI.</a:t>
            </a:r>
          </a:p>
          <a:p>
            <a:r>
              <a:rPr lang="en-US" dirty="0"/>
              <a:t>It was corrected for GOES-17 ABI before the data became widely available to users.</a:t>
            </a:r>
          </a:p>
          <a:p>
            <a:r>
              <a:rPr lang="en-US" dirty="0"/>
              <a:t>GOES-18 adopted a more open data policy. PICA was reported by users.</a:t>
            </a:r>
          </a:p>
          <a:p>
            <a:r>
              <a:rPr lang="en-US" dirty="0"/>
              <a:t>Scan mirror emissivity was updated as planned.</a:t>
            </a:r>
          </a:p>
          <a:p>
            <a:pPr lvl="1"/>
            <a:r>
              <a:rPr lang="en-US" dirty="0"/>
              <a:t>The update had a minor issue. It has since been corrected and deployed.</a:t>
            </a:r>
          </a:p>
          <a:p>
            <a:r>
              <a:rPr lang="en-US" dirty="0">
                <a:highlight>
                  <a:srgbClr val="00FF00"/>
                </a:highlight>
              </a:rPr>
              <a:t>The issue has been resolved</a:t>
            </a:r>
            <a:r>
              <a:rPr lang="en-US" dirty="0"/>
              <a:t>.</a:t>
            </a:r>
          </a:p>
        </p:txBody>
      </p:sp>
      <p:sp>
        <p:nvSpPr>
          <p:cNvPr id="4" name="Date Placeholder 3">
            <a:extLst>
              <a:ext uri="{FF2B5EF4-FFF2-40B4-BE49-F238E27FC236}">
                <a16:creationId xmlns:a16="http://schemas.microsoft.com/office/drawing/2014/main" id="{D4C0394A-8A10-451E-8C20-AE71C9762E97}"/>
              </a:ext>
            </a:extLst>
          </p:cNvPr>
          <p:cNvSpPr>
            <a:spLocks noGrp="1"/>
          </p:cNvSpPr>
          <p:nvPr>
            <p:ph type="dt" sz="half" idx="2"/>
          </p:nvPr>
        </p:nvSpPr>
        <p:spPr/>
        <p:txBody>
          <a:bodyPr/>
          <a:lstStyle/>
          <a:p>
            <a:fld id="{B5B89762-1899-4910-BE0B-2C7BE139F841}" type="datetime1">
              <a:rPr lang="en-US" smtClean="0"/>
              <a:t>7/28/2022</a:t>
            </a:fld>
            <a:endParaRPr lang="en-US" dirty="0"/>
          </a:p>
        </p:txBody>
      </p:sp>
      <p:sp>
        <p:nvSpPr>
          <p:cNvPr id="5" name="Footer Placeholder 4">
            <a:extLst>
              <a:ext uri="{FF2B5EF4-FFF2-40B4-BE49-F238E27FC236}">
                <a16:creationId xmlns:a16="http://schemas.microsoft.com/office/drawing/2014/main" id="{EFE385A1-03CA-4762-BBC2-A5BD57BF567D}"/>
              </a:ext>
            </a:extLst>
          </p:cNvPr>
          <p:cNvSpPr>
            <a:spLocks noGrp="1"/>
          </p:cNvSpPr>
          <p:nvPr>
            <p:ph type="ftr" sz="quarter" idx="3"/>
          </p:nvPr>
        </p:nvSpPr>
        <p:spPr/>
        <p:txBody>
          <a:bodyPr/>
          <a:lstStyle/>
          <a:p>
            <a:r>
              <a:rPr lang="en-US" dirty="0"/>
              <a:t>PS-PVR for Provisional Maturity of GOES-18 ABI L1b and CMI Products</a:t>
            </a:r>
          </a:p>
        </p:txBody>
      </p:sp>
      <p:sp>
        <p:nvSpPr>
          <p:cNvPr id="6" name="Slide Number Placeholder 5">
            <a:extLst>
              <a:ext uri="{FF2B5EF4-FFF2-40B4-BE49-F238E27FC236}">
                <a16:creationId xmlns:a16="http://schemas.microsoft.com/office/drawing/2014/main" id="{1C00A7E3-4095-4002-AFAE-2216B42EBBCE}"/>
              </a:ext>
            </a:extLst>
          </p:cNvPr>
          <p:cNvSpPr>
            <a:spLocks noGrp="1"/>
          </p:cNvSpPr>
          <p:nvPr>
            <p:ph type="sldNum" sz="quarter" idx="4"/>
          </p:nvPr>
        </p:nvSpPr>
        <p:spPr/>
        <p:txBody>
          <a:bodyPr/>
          <a:lstStyle/>
          <a:p>
            <a:fld id="{24AD0344-B142-42FF-A24F-67F68BAAC27D}" type="slidenum">
              <a:rPr lang="en-US" smtClean="0"/>
              <a:pPr/>
              <a:t>42</a:t>
            </a:fld>
            <a:endParaRPr lang="en-US" dirty="0"/>
          </a:p>
        </p:txBody>
      </p:sp>
    </p:spTree>
    <p:extLst>
      <p:ext uri="{BB962C8B-B14F-4D97-AF65-F5344CB8AC3E}">
        <p14:creationId xmlns:p14="http://schemas.microsoft.com/office/powerpoint/2010/main" val="1687730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7ED34-B001-435B-B8F8-10AA7AA40692}"/>
              </a:ext>
            </a:extLst>
          </p:cNvPr>
          <p:cNvSpPr>
            <a:spLocks noGrp="1"/>
          </p:cNvSpPr>
          <p:nvPr>
            <p:ph type="title"/>
          </p:nvPr>
        </p:nvSpPr>
        <p:spPr/>
        <p:txBody>
          <a:bodyPr>
            <a:normAutofit fontScale="90000"/>
          </a:bodyPr>
          <a:lstStyle/>
          <a:p>
            <a:r>
              <a:rPr lang="en-US" dirty="0"/>
              <a:t>Channel 2 Bias and K-LUT</a:t>
            </a:r>
          </a:p>
        </p:txBody>
      </p:sp>
      <p:sp>
        <p:nvSpPr>
          <p:cNvPr id="3" name="Date Placeholder 2">
            <a:extLst>
              <a:ext uri="{FF2B5EF4-FFF2-40B4-BE49-F238E27FC236}">
                <a16:creationId xmlns:a16="http://schemas.microsoft.com/office/drawing/2014/main" id="{67AA214D-65FF-44EF-94AA-940DF4C7522B}"/>
              </a:ext>
            </a:extLst>
          </p:cNvPr>
          <p:cNvSpPr>
            <a:spLocks noGrp="1"/>
          </p:cNvSpPr>
          <p:nvPr>
            <p:ph type="dt" sz="half" idx="10"/>
          </p:nvPr>
        </p:nvSpPr>
        <p:spPr/>
        <p:txBody>
          <a:bodyPr/>
          <a:lstStyle/>
          <a:p>
            <a:fld id="{201E1E64-7348-4A58-B993-A33A03EB3A57}" type="datetime1">
              <a:rPr lang="en-US" smtClean="0"/>
              <a:t>7/28/2022</a:t>
            </a:fld>
            <a:endParaRPr lang="en-US" dirty="0"/>
          </a:p>
        </p:txBody>
      </p:sp>
      <p:sp>
        <p:nvSpPr>
          <p:cNvPr id="4" name="Footer Placeholder 3">
            <a:extLst>
              <a:ext uri="{FF2B5EF4-FFF2-40B4-BE49-F238E27FC236}">
                <a16:creationId xmlns:a16="http://schemas.microsoft.com/office/drawing/2014/main" id="{7081E45E-4BA1-4376-9D8C-74AF338E50B7}"/>
              </a:ext>
            </a:extLst>
          </p:cNvPr>
          <p:cNvSpPr>
            <a:spLocks noGrp="1"/>
          </p:cNvSpPr>
          <p:nvPr>
            <p:ph type="ftr" sz="quarter" idx="11"/>
          </p:nvPr>
        </p:nvSpPr>
        <p:spPr/>
        <p:txBody>
          <a:bodyPr/>
          <a:lstStyle/>
          <a:p>
            <a:r>
              <a:rPr lang="en-US" dirty="0"/>
              <a:t>PS-PVR for Provisional Maturity of GOES-18 ABI L1b and CMI Products</a:t>
            </a:r>
          </a:p>
        </p:txBody>
      </p:sp>
      <p:sp>
        <p:nvSpPr>
          <p:cNvPr id="5" name="Slide Number Placeholder 4">
            <a:extLst>
              <a:ext uri="{FF2B5EF4-FFF2-40B4-BE49-F238E27FC236}">
                <a16:creationId xmlns:a16="http://schemas.microsoft.com/office/drawing/2014/main" id="{BE020877-E4CB-455B-A878-2C7141A1F7A4}"/>
              </a:ext>
            </a:extLst>
          </p:cNvPr>
          <p:cNvSpPr>
            <a:spLocks noGrp="1"/>
          </p:cNvSpPr>
          <p:nvPr>
            <p:ph type="sldNum" sz="quarter" idx="12"/>
          </p:nvPr>
        </p:nvSpPr>
        <p:spPr/>
        <p:txBody>
          <a:bodyPr/>
          <a:lstStyle/>
          <a:p>
            <a:fld id="{24AD0344-B142-42FF-A24F-67F68BAAC27D}" type="slidenum">
              <a:rPr lang="en-US" smtClean="0"/>
              <a:t>43</a:t>
            </a:fld>
            <a:endParaRPr lang="en-US" dirty="0"/>
          </a:p>
        </p:txBody>
      </p:sp>
      <p:pic>
        <p:nvPicPr>
          <p:cNvPr id="6" name="Picture 5">
            <a:extLst>
              <a:ext uri="{FF2B5EF4-FFF2-40B4-BE49-F238E27FC236}">
                <a16:creationId xmlns:a16="http://schemas.microsoft.com/office/drawing/2014/main" id="{087FCD52-DD38-450F-BE56-0BD09FAECC45}"/>
              </a:ext>
            </a:extLst>
          </p:cNvPr>
          <p:cNvPicPr preferRelativeResize="0">
            <a:picLocks/>
          </p:cNvPicPr>
          <p:nvPr/>
        </p:nvPicPr>
        <p:blipFill rotWithShape="1">
          <a:blip r:embed="rId2"/>
          <a:srcRect l="3369" t="7257" r="7270" b="4839"/>
          <a:stretch/>
        </p:blipFill>
        <p:spPr>
          <a:xfrm>
            <a:off x="2900516" y="1164108"/>
            <a:ext cx="6401581" cy="5246119"/>
          </a:xfrm>
          <a:prstGeom prst="rect">
            <a:avLst/>
          </a:prstGeom>
        </p:spPr>
      </p:pic>
      <p:sp>
        <p:nvSpPr>
          <p:cNvPr id="7" name="TextBox 6">
            <a:extLst>
              <a:ext uri="{FF2B5EF4-FFF2-40B4-BE49-F238E27FC236}">
                <a16:creationId xmlns:a16="http://schemas.microsoft.com/office/drawing/2014/main" id="{94F46E88-37B0-44BE-97AD-77516DFA19E5}"/>
              </a:ext>
            </a:extLst>
          </p:cNvPr>
          <p:cNvSpPr txBox="1"/>
          <p:nvPr/>
        </p:nvSpPr>
        <p:spPr>
          <a:xfrm>
            <a:off x="9291484" y="2217506"/>
            <a:ext cx="2268012" cy="3139321"/>
          </a:xfrm>
          <a:prstGeom prst="rect">
            <a:avLst/>
          </a:prstGeom>
          <a:noFill/>
        </p:spPr>
        <p:txBody>
          <a:bodyPr wrap="square" rtlCol="0">
            <a:spAutoFit/>
          </a:bodyPr>
          <a:lstStyle/>
          <a:p>
            <a:r>
              <a:rPr lang="en-US" dirty="0"/>
              <a:t>GOES-18 ABI is 3.7% brighter than the SNPP VIIRS, and 6.7% brighter than the VIIRS on NOAA-20. </a:t>
            </a:r>
          </a:p>
          <a:p>
            <a:endParaRPr lang="en-US" dirty="0"/>
          </a:p>
          <a:p>
            <a:r>
              <a:rPr lang="en-US" dirty="0"/>
              <a:t>The correction, based on prelaunch data, reduced the GOES-18 ABI B02 reflectance by 3.5%.</a:t>
            </a:r>
          </a:p>
        </p:txBody>
      </p:sp>
    </p:spTree>
    <p:extLst>
      <p:ext uri="{BB962C8B-B14F-4D97-AF65-F5344CB8AC3E}">
        <p14:creationId xmlns:p14="http://schemas.microsoft.com/office/powerpoint/2010/main" val="22675393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EA618-590E-4362-9FD9-1E2319B135EC}"/>
              </a:ext>
            </a:extLst>
          </p:cNvPr>
          <p:cNvSpPr>
            <a:spLocks noGrp="1"/>
          </p:cNvSpPr>
          <p:nvPr>
            <p:ph type="title"/>
          </p:nvPr>
        </p:nvSpPr>
        <p:spPr/>
        <p:txBody>
          <a:bodyPr>
            <a:normAutofit fontScale="90000"/>
          </a:bodyPr>
          <a:lstStyle/>
          <a:p>
            <a:r>
              <a:rPr lang="en-US" dirty="0"/>
              <a:t>Channel 2 Bias and K-LUT</a:t>
            </a:r>
          </a:p>
        </p:txBody>
      </p:sp>
      <p:sp>
        <p:nvSpPr>
          <p:cNvPr id="3" name="Content Placeholder 2">
            <a:extLst>
              <a:ext uri="{FF2B5EF4-FFF2-40B4-BE49-F238E27FC236}">
                <a16:creationId xmlns:a16="http://schemas.microsoft.com/office/drawing/2014/main" id="{44932AD6-699E-4503-ADC2-5BBEDDE1580D}"/>
              </a:ext>
            </a:extLst>
          </p:cNvPr>
          <p:cNvSpPr>
            <a:spLocks noGrp="1"/>
          </p:cNvSpPr>
          <p:nvPr>
            <p:ph idx="1"/>
          </p:nvPr>
        </p:nvSpPr>
        <p:spPr/>
        <p:txBody>
          <a:bodyPr>
            <a:normAutofit/>
          </a:bodyPr>
          <a:lstStyle/>
          <a:p>
            <a:r>
              <a:rPr lang="en-US" dirty="0"/>
              <a:t>The 0.64 µm channel of GOES-16 ABI was found to be brighter than the commonly accepted values in March 2017.</a:t>
            </a:r>
          </a:p>
          <a:p>
            <a:pPr lvl="1"/>
            <a:r>
              <a:rPr lang="en-US" dirty="0"/>
              <a:t>It also happened to GOES-17, as well as similar instruments AHI &amp; AMI.</a:t>
            </a:r>
          </a:p>
          <a:p>
            <a:r>
              <a:rPr lang="en-US" dirty="0"/>
              <a:t>The bias was corrected for GOES-16/17 ABI in April 2019 by modifying the directional reflectance of ABI’s Solar Diffuser, aka the K-LUT.</a:t>
            </a:r>
          </a:p>
          <a:p>
            <a:r>
              <a:rPr lang="en-US" dirty="0"/>
              <a:t>For GOES-18 (and GOES-19), it is decided to update the K-LUT before the Provisional Review to avoid a future change in operational data.</a:t>
            </a:r>
          </a:p>
          <a:p>
            <a:r>
              <a:rPr lang="en-US" dirty="0"/>
              <a:t>The directional reflectance for ABI B02 (K-LUT) was updated as planned.</a:t>
            </a:r>
          </a:p>
          <a:p>
            <a:pPr lvl="1"/>
            <a:r>
              <a:rPr lang="en-US" dirty="0"/>
              <a:t>The deployment had a minor issue, but it has since been corrected.</a:t>
            </a:r>
          </a:p>
          <a:p>
            <a:r>
              <a:rPr lang="en-US" dirty="0">
                <a:highlight>
                  <a:srgbClr val="00FF00"/>
                </a:highlight>
              </a:rPr>
              <a:t>The issue has been resolved</a:t>
            </a:r>
            <a:r>
              <a:rPr lang="en-US" dirty="0"/>
              <a:t>.</a:t>
            </a:r>
          </a:p>
          <a:p>
            <a:endParaRPr lang="en-US" dirty="0"/>
          </a:p>
        </p:txBody>
      </p:sp>
      <p:sp>
        <p:nvSpPr>
          <p:cNvPr id="4" name="Date Placeholder 3">
            <a:extLst>
              <a:ext uri="{FF2B5EF4-FFF2-40B4-BE49-F238E27FC236}">
                <a16:creationId xmlns:a16="http://schemas.microsoft.com/office/drawing/2014/main" id="{D4C0394A-8A10-451E-8C20-AE71C9762E97}"/>
              </a:ext>
            </a:extLst>
          </p:cNvPr>
          <p:cNvSpPr>
            <a:spLocks noGrp="1"/>
          </p:cNvSpPr>
          <p:nvPr>
            <p:ph type="dt" sz="half" idx="2"/>
          </p:nvPr>
        </p:nvSpPr>
        <p:spPr/>
        <p:txBody>
          <a:bodyPr/>
          <a:lstStyle/>
          <a:p>
            <a:fld id="{6F810BB8-F030-400A-96FC-E481705080C7}" type="datetime1">
              <a:rPr lang="en-US" smtClean="0"/>
              <a:t>7/28/2022</a:t>
            </a:fld>
            <a:endParaRPr lang="en-US" dirty="0"/>
          </a:p>
        </p:txBody>
      </p:sp>
      <p:sp>
        <p:nvSpPr>
          <p:cNvPr id="5" name="Footer Placeholder 4">
            <a:extLst>
              <a:ext uri="{FF2B5EF4-FFF2-40B4-BE49-F238E27FC236}">
                <a16:creationId xmlns:a16="http://schemas.microsoft.com/office/drawing/2014/main" id="{EFE385A1-03CA-4762-BBC2-A5BD57BF567D}"/>
              </a:ext>
            </a:extLst>
          </p:cNvPr>
          <p:cNvSpPr>
            <a:spLocks noGrp="1"/>
          </p:cNvSpPr>
          <p:nvPr>
            <p:ph type="ftr" sz="quarter" idx="3"/>
          </p:nvPr>
        </p:nvSpPr>
        <p:spPr/>
        <p:txBody>
          <a:bodyPr/>
          <a:lstStyle/>
          <a:p>
            <a:r>
              <a:rPr lang="en-US" dirty="0"/>
              <a:t>PS-PVR for Provisional Maturity of GOES-18 ABI L1b and CMI Products</a:t>
            </a:r>
          </a:p>
        </p:txBody>
      </p:sp>
      <p:sp>
        <p:nvSpPr>
          <p:cNvPr id="6" name="Slide Number Placeholder 5">
            <a:extLst>
              <a:ext uri="{FF2B5EF4-FFF2-40B4-BE49-F238E27FC236}">
                <a16:creationId xmlns:a16="http://schemas.microsoft.com/office/drawing/2014/main" id="{1C00A7E3-4095-4002-AFAE-2216B42EBBCE}"/>
              </a:ext>
            </a:extLst>
          </p:cNvPr>
          <p:cNvSpPr>
            <a:spLocks noGrp="1"/>
          </p:cNvSpPr>
          <p:nvPr>
            <p:ph type="sldNum" sz="quarter" idx="4"/>
          </p:nvPr>
        </p:nvSpPr>
        <p:spPr/>
        <p:txBody>
          <a:bodyPr/>
          <a:lstStyle/>
          <a:p>
            <a:fld id="{24AD0344-B142-42FF-A24F-67F68BAAC27D}" type="slidenum">
              <a:rPr lang="en-US" smtClean="0"/>
              <a:pPr/>
              <a:t>44</a:t>
            </a:fld>
            <a:endParaRPr lang="en-US" dirty="0"/>
          </a:p>
        </p:txBody>
      </p:sp>
    </p:spTree>
    <p:extLst>
      <p:ext uri="{BB962C8B-B14F-4D97-AF65-F5344CB8AC3E}">
        <p14:creationId xmlns:p14="http://schemas.microsoft.com/office/powerpoint/2010/main" val="2995430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707E7-7149-4A70-9E80-47E296A61495}"/>
              </a:ext>
            </a:extLst>
          </p:cNvPr>
          <p:cNvSpPr>
            <a:spLocks noGrp="1"/>
          </p:cNvSpPr>
          <p:nvPr>
            <p:ph type="title"/>
          </p:nvPr>
        </p:nvSpPr>
        <p:spPr/>
        <p:txBody>
          <a:bodyPr>
            <a:normAutofit fontScale="90000"/>
          </a:bodyPr>
          <a:lstStyle/>
          <a:p>
            <a:r>
              <a:rPr lang="en-US" dirty="0"/>
              <a:t>Downward Trend of Solar Channel Gains</a:t>
            </a:r>
          </a:p>
        </p:txBody>
      </p:sp>
      <p:sp>
        <p:nvSpPr>
          <p:cNvPr id="3" name="Content Placeholder 2">
            <a:extLst>
              <a:ext uri="{FF2B5EF4-FFF2-40B4-BE49-F238E27FC236}">
                <a16:creationId xmlns:a16="http://schemas.microsoft.com/office/drawing/2014/main" id="{6BAC1579-A169-4565-A962-C1E3ACE8C3E2}"/>
              </a:ext>
            </a:extLst>
          </p:cNvPr>
          <p:cNvSpPr>
            <a:spLocks noGrp="1"/>
          </p:cNvSpPr>
          <p:nvPr>
            <p:ph idx="1"/>
          </p:nvPr>
        </p:nvSpPr>
        <p:spPr>
          <a:xfrm>
            <a:off x="609600" y="1131262"/>
            <a:ext cx="4983245" cy="5132805"/>
          </a:xfrm>
        </p:spPr>
        <p:txBody>
          <a:bodyPr>
            <a:normAutofit fontScale="85000" lnSpcReduction="20000"/>
          </a:bodyPr>
          <a:lstStyle/>
          <a:p>
            <a:r>
              <a:rPr lang="en-US" dirty="0"/>
              <a:t>The gain of GOES-18 ABI solar channels (1-6) was found in early July to decrease.</a:t>
            </a:r>
          </a:p>
          <a:p>
            <a:pPr lvl="1"/>
            <a:r>
              <a:rPr lang="en-US" dirty="0"/>
              <a:t>For all channels, but worst for B01.</a:t>
            </a:r>
          </a:p>
          <a:p>
            <a:pPr lvl="1"/>
            <a:r>
              <a:rPr lang="en-US" dirty="0"/>
              <a:t>Up to 0.7% in two weeks. </a:t>
            </a:r>
          </a:p>
          <a:p>
            <a:pPr lvl="1"/>
            <a:r>
              <a:rPr lang="en-US" dirty="0"/>
              <a:t>Slowed down, and may be reverted.</a:t>
            </a:r>
          </a:p>
          <a:p>
            <a:pPr lvl="2"/>
            <a:r>
              <a:rPr lang="en-US" dirty="0"/>
              <a:t>The change between pre- and post-drift, on the other hand, is due to change in E</a:t>
            </a:r>
            <a:r>
              <a:rPr lang="en-US" baseline="-25000" dirty="0"/>
              <a:t>sun</a:t>
            </a:r>
            <a:r>
              <a:rPr lang="en-US" dirty="0"/>
              <a:t> and the Q-LUT update.</a:t>
            </a:r>
          </a:p>
          <a:p>
            <a:r>
              <a:rPr lang="en-US" dirty="0"/>
              <a:t>Similar trend was found for GOES-16.</a:t>
            </a:r>
          </a:p>
          <a:p>
            <a:pPr lvl="1"/>
            <a:r>
              <a:rPr lang="en-US" dirty="0"/>
              <a:t>The pre-launch characterization of GOES-16 SD is suspected to have error.</a:t>
            </a:r>
          </a:p>
          <a:p>
            <a:pPr lvl="1"/>
            <a:r>
              <a:rPr lang="en-US" dirty="0"/>
              <a:t>Similar error is expected for GOES-17/18 SD.</a:t>
            </a:r>
          </a:p>
          <a:p>
            <a:pPr lvl="1"/>
            <a:r>
              <a:rPr lang="en-US" dirty="0"/>
              <a:t>Investigation of all SD K-LUT are ongoing.</a:t>
            </a:r>
          </a:p>
          <a:p>
            <a:r>
              <a:rPr lang="en-US" dirty="0">
                <a:highlight>
                  <a:srgbClr val="CCFF99"/>
                </a:highlight>
              </a:rPr>
              <a:t>This issue is expected to be closed soon.</a:t>
            </a:r>
          </a:p>
        </p:txBody>
      </p:sp>
      <p:sp>
        <p:nvSpPr>
          <p:cNvPr id="4" name="Date Placeholder 3">
            <a:extLst>
              <a:ext uri="{FF2B5EF4-FFF2-40B4-BE49-F238E27FC236}">
                <a16:creationId xmlns:a16="http://schemas.microsoft.com/office/drawing/2014/main" id="{6D0E21F8-58FB-4758-AB59-0750F1EDA6BB}"/>
              </a:ext>
            </a:extLst>
          </p:cNvPr>
          <p:cNvSpPr>
            <a:spLocks noGrp="1"/>
          </p:cNvSpPr>
          <p:nvPr>
            <p:ph type="dt" sz="half" idx="2"/>
          </p:nvPr>
        </p:nvSpPr>
        <p:spPr/>
        <p:txBody>
          <a:bodyPr/>
          <a:lstStyle/>
          <a:p>
            <a:fld id="{4BF4CE96-8EA3-456F-B238-1FF7658BE156}" type="datetime1">
              <a:rPr lang="en-US" smtClean="0"/>
              <a:t>7/28/2022</a:t>
            </a:fld>
            <a:endParaRPr lang="en-US" dirty="0"/>
          </a:p>
        </p:txBody>
      </p:sp>
      <p:sp>
        <p:nvSpPr>
          <p:cNvPr id="5" name="Footer Placeholder 4">
            <a:extLst>
              <a:ext uri="{FF2B5EF4-FFF2-40B4-BE49-F238E27FC236}">
                <a16:creationId xmlns:a16="http://schemas.microsoft.com/office/drawing/2014/main" id="{3C418D64-EB05-4BDB-98DD-23EADB0DCA2D}"/>
              </a:ext>
            </a:extLst>
          </p:cNvPr>
          <p:cNvSpPr>
            <a:spLocks noGrp="1"/>
          </p:cNvSpPr>
          <p:nvPr>
            <p:ph type="ftr" sz="quarter" idx="3"/>
          </p:nvPr>
        </p:nvSpPr>
        <p:spPr/>
        <p:txBody>
          <a:bodyPr/>
          <a:lstStyle/>
          <a:p>
            <a:r>
              <a:rPr lang="en-US" dirty="0"/>
              <a:t>PS-PVR for Provisional Maturity of GOES-18 ABI L1b and CMI Products</a:t>
            </a:r>
          </a:p>
        </p:txBody>
      </p:sp>
      <p:sp>
        <p:nvSpPr>
          <p:cNvPr id="6" name="Slide Number Placeholder 5">
            <a:extLst>
              <a:ext uri="{FF2B5EF4-FFF2-40B4-BE49-F238E27FC236}">
                <a16:creationId xmlns:a16="http://schemas.microsoft.com/office/drawing/2014/main" id="{57E2186A-955B-407B-B0F4-027699FCF8B8}"/>
              </a:ext>
            </a:extLst>
          </p:cNvPr>
          <p:cNvSpPr>
            <a:spLocks noGrp="1"/>
          </p:cNvSpPr>
          <p:nvPr>
            <p:ph type="sldNum" sz="quarter" idx="4"/>
          </p:nvPr>
        </p:nvSpPr>
        <p:spPr/>
        <p:txBody>
          <a:bodyPr/>
          <a:lstStyle/>
          <a:p>
            <a:fld id="{24AD0344-B142-42FF-A24F-67F68BAAC27D}" type="slidenum">
              <a:rPr lang="en-US" smtClean="0"/>
              <a:pPr/>
              <a:t>45</a:t>
            </a:fld>
            <a:endParaRPr lang="en-US" dirty="0"/>
          </a:p>
        </p:txBody>
      </p:sp>
      <p:pic>
        <p:nvPicPr>
          <p:cNvPr id="8" name="Picture 7">
            <a:extLst>
              <a:ext uri="{FF2B5EF4-FFF2-40B4-BE49-F238E27FC236}">
                <a16:creationId xmlns:a16="http://schemas.microsoft.com/office/drawing/2014/main" id="{D56309C1-CB38-42A1-ACF5-6016F8B11C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2845" y="1775110"/>
            <a:ext cx="5977265" cy="3842933"/>
          </a:xfrm>
          <a:prstGeom prst="rect">
            <a:avLst/>
          </a:prstGeom>
        </p:spPr>
      </p:pic>
    </p:spTree>
    <p:extLst>
      <p:ext uri="{BB962C8B-B14F-4D97-AF65-F5344CB8AC3E}">
        <p14:creationId xmlns:p14="http://schemas.microsoft.com/office/powerpoint/2010/main" val="26950692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hart 14">
            <a:extLst>
              <a:ext uri="{FF2B5EF4-FFF2-40B4-BE49-F238E27FC236}">
                <a16:creationId xmlns:a16="http://schemas.microsoft.com/office/drawing/2014/main" id="{A1EA2CFB-4853-48A0-A9E1-3581A04F03BA}"/>
              </a:ext>
            </a:extLst>
          </p:cNvPr>
          <p:cNvGraphicFramePr>
            <a:graphicFrameLocks/>
          </p:cNvGraphicFramePr>
          <p:nvPr>
            <p:extLst>
              <p:ext uri="{D42A27DB-BD31-4B8C-83A1-F6EECF244321}">
                <p14:modId xmlns:p14="http://schemas.microsoft.com/office/powerpoint/2010/main" val="1111231846"/>
              </p:ext>
            </p:extLst>
          </p:nvPr>
        </p:nvGraphicFramePr>
        <p:xfrm>
          <a:off x="6096001" y="2636914"/>
          <a:ext cx="5474108" cy="3772431"/>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p:txBody>
          <a:bodyPr>
            <a:normAutofit fontScale="90000"/>
          </a:bodyPr>
          <a:lstStyle/>
          <a:p>
            <a:r>
              <a:rPr lang="en-US" dirty="0"/>
              <a:t>High NEdT for GOES-18 ABI Channel 7</a:t>
            </a:r>
          </a:p>
        </p:txBody>
      </p:sp>
      <p:sp>
        <p:nvSpPr>
          <p:cNvPr id="4" name="Date Placeholder 3"/>
          <p:cNvSpPr>
            <a:spLocks noGrp="1"/>
          </p:cNvSpPr>
          <p:nvPr>
            <p:ph type="dt" sz="half" idx="2"/>
          </p:nvPr>
        </p:nvSpPr>
        <p:spPr/>
        <p:txBody>
          <a:bodyPr/>
          <a:lstStyle/>
          <a:p>
            <a:fld id="{63E22C8F-28E1-4B34-995A-76E265E63FCA}" type="datetime1">
              <a:rPr lang="en-US" smtClean="0"/>
              <a:t>7/28/2022</a:t>
            </a:fld>
            <a:endParaRPr lang="en-US" dirty="0"/>
          </a:p>
        </p:txBody>
      </p:sp>
      <p:sp>
        <p:nvSpPr>
          <p:cNvPr id="5" name="Footer Placeholder 4"/>
          <p:cNvSpPr>
            <a:spLocks noGrp="1"/>
          </p:cNvSpPr>
          <p:nvPr>
            <p:ph type="ftr" sz="quarter" idx="3"/>
          </p:nvPr>
        </p:nvSpPr>
        <p:spPr/>
        <p:txBody>
          <a:bodyPr/>
          <a:lstStyle/>
          <a:p>
            <a:r>
              <a:rPr lang="en-US" dirty="0"/>
              <a:t>PS-PVR for Provisional Maturity of GOES-18 ABI L1b and CMI Products</a:t>
            </a:r>
          </a:p>
        </p:txBody>
      </p:sp>
      <p:sp>
        <p:nvSpPr>
          <p:cNvPr id="6" name="Slide Number Placeholder 5"/>
          <p:cNvSpPr>
            <a:spLocks noGrp="1"/>
          </p:cNvSpPr>
          <p:nvPr>
            <p:ph type="sldNum" sz="quarter" idx="4"/>
          </p:nvPr>
        </p:nvSpPr>
        <p:spPr/>
        <p:txBody>
          <a:bodyPr/>
          <a:lstStyle/>
          <a:p>
            <a:fld id="{F4187418-5481-4E5B-A2F4-9A93734A0716}" type="slidenum">
              <a:rPr lang="en-US" smtClean="0"/>
              <a:t>46</a:t>
            </a:fld>
            <a:endParaRPr lang="en-US" dirty="0"/>
          </a:p>
        </p:txBody>
      </p:sp>
      <p:pic>
        <p:nvPicPr>
          <p:cNvPr id="23" name="Picture 22">
            <a:extLst>
              <a:ext uri="{FF2B5EF4-FFF2-40B4-BE49-F238E27FC236}">
                <a16:creationId xmlns:a16="http://schemas.microsoft.com/office/drawing/2014/main" id="{CCD4DAA4-AE85-41EE-B034-86F35388DA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890" y="1174641"/>
            <a:ext cx="5734181" cy="3280628"/>
          </a:xfrm>
          <a:prstGeom prst="rect">
            <a:avLst/>
          </a:prstGeom>
        </p:spPr>
      </p:pic>
      <p:cxnSp>
        <p:nvCxnSpPr>
          <p:cNvPr id="26" name="Straight Connector 25">
            <a:extLst>
              <a:ext uri="{FF2B5EF4-FFF2-40B4-BE49-F238E27FC236}">
                <a16:creationId xmlns:a16="http://schemas.microsoft.com/office/drawing/2014/main" id="{2BEAC06A-48B6-4B0F-B5C6-7CE18F3354FB}"/>
              </a:ext>
            </a:extLst>
          </p:cNvPr>
          <p:cNvCxnSpPr>
            <a:cxnSpLocks/>
          </p:cNvCxnSpPr>
          <p:nvPr/>
        </p:nvCxnSpPr>
        <p:spPr>
          <a:xfrm>
            <a:off x="6787173" y="3462115"/>
            <a:ext cx="464647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65F39E7-077A-4B43-89AA-65B5570BDC45}"/>
              </a:ext>
            </a:extLst>
          </p:cNvPr>
          <p:cNvCxnSpPr>
            <a:cxnSpLocks/>
          </p:cNvCxnSpPr>
          <p:nvPr/>
        </p:nvCxnSpPr>
        <p:spPr>
          <a:xfrm>
            <a:off x="6787173" y="4241038"/>
            <a:ext cx="464647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986A1DE3-6AFE-478B-B668-D5744BC308D3}"/>
              </a:ext>
            </a:extLst>
          </p:cNvPr>
          <p:cNvSpPr txBox="1"/>
          <p:nvPr/>
        </p:nvSpPr>
        <p:spPr>
          <a:xfrm>
            <a:off x="6566170" y="1585609"/>
            <a:ext cx="5003939" cy="923330"/>
          </a:xfrm>
          <a:prstGeom prst="rect">
            <a:avLst/>
          </a:prstGeom>
          <a:noFill/>
        </p:spPr>
        <p:txBody>
          <a:bodyPr wrap="square" rtlCol="0">
            <a:spAutoFit/>
          </a:bodyPr>
          <a:lstStyle/>
          <a:p>
            <a:pPr algn="ctr"/>
            <a:r>
              <a:rPr lang="en-US" dirty="0"/>
              <a:t>GOES-18 ABI B07 NEdT is higher than GOES-16, higher than GOES-17 with Gain Set I and III, at all levels of maturity and for both mean and max.</a:t>
            </a:r>
          </a:p>
        </p:txBody>
      </p:sp>
    </p:spTree>
    <p:extLst>
      <p:ext uri="{BB962C8B-B14F-4D97-AF65-F5344CB8AC3E}">
        <p14:creationId xmlns:p14="http://schemas.microsoft.com/office/powerpoint/2010/main" val="5854601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7"/>
        <p:cNvGrpSpPr/>
        <p:nvPr/>
      </p:nvGrpSpPr>
      <p:grpSpPr>
        <a:xfrm>
          <a:off x="0" y="0"/>
          <a:ext cx="0" cy="0"/>
          <a:chOff x="0" y="0"/>
          <a:chExt cx="0" cy="0"/>
        </a:xfrm>
      </p:grpSpPr>
      <p:sp>
        <p:nvSpPr>
          <p:cNvPr id="48" name="Google Shape;48;p8"/>
          <p:cNvSpPr txBox="1">
            <a:spLocks noGrp="1"/>
          </p:cNvSpPr>
          <p:nvPr>
            <p:ph type="title"/>
          </p:nvPr>
        </p:nvSpPr>
        <p:spPr>
          <a:xfrm>
            <a:off x="1530850" y="64575"/>
            <a:ext cx="9144000" cy="713092"/>
          </a:xfrm>
          <a:prstGeom prst="rect">
            <a:avLst/>
          </a:prstGeom>
          <a:noFill/>
          <a:ln>
            <a:noFill/>
          </a:ln>
        </p:spPr>
        <p:txBody>
          <a:bodyPr spcFirstLastPara="1" wrap="square" lIns="91425" tIns="45700" rIns="91425" bIns="45700" anchor="ctr" anchorCtr="0">
            <a:normAutofit/>
          </a:bodyPr>
          <a:lstStyle/>
          <a:p>
            <a:pPr lvl="0"/>
            <a:r>
              <a:rPr lang="en-US" sz="3600" dirty="0"/>
              <a:t>Also Found Vertical Striping</a:t>
            </a:r>
            <a:endParaRPr sz="3600" dirty="0"/>
          </a:p>
        </p:txBody>
      </p:sp>
      <p:sp>
        <p:nvSpPr>
          <p:cNvPr id="49" name="Google Shape;49;p8"/>
          <p:cNvSpPr txBox="1">
            <a:spLocks noGrp="1"/>
          </p:cNvSpPr>
          <p:nvPr>
            <p:ph type="dt" idx="10"/>
          </p:nvPr>
        </p:nvSpPr>
        <p:spPr>
          <a:xfrm>
            <a:off x="609599" y="6383708"/>
            <a:ext cx="2748897" cy="41019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fld id="{DB6475D7-D191-4FB8-9318-E45D2AC917DE}" type="datetime1">
              <a:rPr lang="en-US" smtClean="0"/>
              <a:t>7/28/2022</a:t>
            </a:fld>
            <a:endParaRPr dirty="0"/>
          </a:p>
        </p:txBody>
      </p:sp>
      <p:sp>
        <p:nvSpPr>
          <p:cNvPr id="50" name="Google Shape;50;p8"/>
          <p:cNvSpPr txBox="1">
            <a:spLocks noGrp="1"/>
          </p:cNvSpPr>
          <p:nvPr>
            <p:ph type="sldNum" idx="12"/>
          </p:nvPr>
        </p:nvSpPr>
        <p:spPr>
          <a:xfrm>
            <a:off x="9296400" y="6383708"/>
            <a:ext cx="2286000" cy="410199"/>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47</a:t>
            </a:fld>
            <a:endParaRPr dirty="0"/>
          </a:p>
        </p:txBody>
      </p:sp>
      <p:sp>
        <p:nvSpPr>
          <p:cNvPr id="51" name="Google Shape;51;p8"/>
          <p:cNvSpPr txBox="1">
            <a:spLocks noGrp="1"/>
          </p:cNvSpPr>
          <p:nvPr>
            <p:ph type="ftr" idx="11"/>
          </p:nvPr>
        </p:nvSpPr>
        <p:spPr>
          <a:xfrm>
            <a:off x="3358497" y="6400798"/>
            <a:ext cx="5477527" cy="39310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dirty="0"/>
              <a:t>PS-PVR for Provisional Maturity of GOES-18 ABI L1b and CMI Products</a:t>
            </a:r>
            <a:endParaRPr sz="1050" dirty="0"/>
          </a:p>
        </p:txBody>
      </p:sp>
      <p:pic>
        <p:nvPicPr>
          <p:cNvPr id="53" name="Google Shape;53;p8"/>
          <p:cNvPicPr preferRelativeResize="0"/>
          <p:nvPr/>
        </p:nvPicPr>
        <p:blipFill rotWithShape="1">
          <a:blip r:embed="rId3">
            <a:alphaModFix/>
          </a:blip>
          <a:srcRect/>
          <a:stretch/>
        </p:blipFill>
        <p:spPr>
          <a:xfrm>
            <a:off x="609599" y="2929680"/>
            <a:ext cx="7927675" cy="3471117"/>
          </a:xfrm>
          <a:prstGeom prst="rect">
            <a:avLst/>
          </a:prstGeom>
          <a:noFill/>
          <a:ln>
            <a:noFill/>
          </a:ln>
        </p:spPr>
      </p:pic>
      <p:pic>
        <p:nvPicPr>
          <p:cNvPr id="54" name="Google Shape;54;p8"/>
          <p:cNvPicPr preferRelativeResize="0"/>
          <p:nvPr/>
        </p:nvPicPr>
        <p:blipFill rotWithShape="1">
          <a:blip r:embed="rId4">
            <a:alphaModFix/>
          </a:blip>
          <a:srcRect/>
          <a:stretch/>
        </p:blipFill>
        <p:spPr>
          <a:xfrm>
            <a:off x="609599" y="1147313"/>
            <a:ext cx="7927675" cy="3101471"/>
          </a:xfrm>
          <a:prstGeom prst="rect">
            <a:avLst/>
          </a:prstGeom>
          <a:noFill/>
          <a:ln>
            <a:noFill/>
          </a:ln>
        </p:spPr>
      </p:pic>
      <p:sp>
        <p:nvSpPr>
          <p:cNvPr id="55" name="Google Shape;55;p8"/>
          <p:cNvSpPr/>
          <p:nvPr/>
        </p:nvSpPr>
        <p:spPr>
          <a:xfrm>
            <a:off x="2700068" y="3252247"/>
            <a:ext cx="4682582" cy="996537"/>
          </a:xfrm>
          <a:prstGeom prst="ellipse">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56" name="Google Shape;56;p8"/>
          <p:cNvSpPr txBox="1"/>
          <p:nvPr/>
        </p:nvSpPr>
        <p:spPr>
          <a:xfrm>
            <a:off x="7382649" y="3121223"/>
            <a:ext cx="98365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dirty="0">
                <a:solidFill>
                  <a:schemeClr val="lt1"/>
                </a:solidFill>
                <a:latin typeface="Arial"/>
                <a:ea typeface="Arial"/>
                <a:cs typeface="Arial"/>
                <a:sym typeface="Arial"/>
              </a:rPr>
              <a:t>GOES-18</a:t>
            </a:r>
            <a:endParaRPr dirty="0"/>
          </a:p>
        </p:txBody>
      </p:sp>
      <p:sp>
        <p:nvSpPr>
          <p:cNvPr id="57" name="Google Shape;57;p8"/>
          <p:cNvSpPr txBox="1"/>
          <p:nvPr/>
        </p:nvSpPr>
        <p:spPr>
          <a:xfrm>
            <a:off x="7289073" y="5336149"/>
            <a:ext cx="98365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dirty="0">
                <a:solidFill>
                  <a:schemeClr val="lt1"/>
                </a:solidFill>
                <a:latin typeface="Arial"/>
                <a:ea typeface="Arial"/>
                <a:cs typeface="Arial"/>
                <a:sym typeface="Arial"/>
              </a:rPr>
              <a:t>GOES-17</a:t>
            </a:r>
            <a:endParaRPr dirty="0"/>
          </a:p>
        </p:txBody>
      </p:sp>
      <p:sp>
        <p:nvSpPr>
          <p:cNvPr id="12" name="TextBox 11">
            <a:extLst>
              <a:ext uri="{FF2B5EF4-FFF2-40B4-BE49-F238E27FC236}">
                <a16:creationId xmlns:a16="http://schemas.microsoft.com/office/drawing/2014/main" id="{D35D199A-24D1-417D-8244-B6F14B919A9E}"/>
              </a:ext>
            </a:extLst>
          </p:cNvPr>
          <p:cNvSpPr txBox="1"/>
          <p:nvPr/>
        </p:nvSpPr>
        <p:spPr>
          <a:xfrm rot="16200000">
            <a:off x="10332606" y="4802510"/>
            <a:ext cx="2844340" cy="369332"/>
          </a:xfrm>
          <a:prstGeom prst="rect">
            <a:avLst/>
          </a:prstGeom>
          <a:noFill/>
        </p:spPr>
        <p:txBody>
          <a:bodyPr wrap="square" rtlCol="0">
            <a:spAutoFit/>
          </a:bodyPr>
          <a:lstStyle/>
          <a:p>
            <a:r>
              <a:rPr lang="en-US" dirty="0"/>
              <a:t>D. Lindsey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2" name="Google Shape;62;p10"/>
          <p:cNvPicPr preferRelativeResize="0"/>
          <p:nvPr/>
        </p:nvPicPr>
        <p:blipFill rotWithShape="1">
          <a:blip r:embed="rId3">
            <a:alphaModFix/>
          </a:blip>
          <a:srcRect/>
          <a:stretch/>
        </p:blipFill>
        <p:spPr>
          <a:xfrm>
            <a:off x="1530850" y="4242866"/>
            <a:ext cx="9147802" cy="1262330"/>
          </a:xfrm>
          <a:prstGeom prst="rect">
            <a:avLst/>
          </a:prstGeom>
          <a:noFill/>
          <a:ln>
            <a:noFill/>
          </a:ln>
        </p:spPr>
      </p:pic>
      <p:sp>
        <p:nvSpPr>
          <p:cNvPr id="63" name="Google Shape;63;p10"/>
          <p:cNvSpPr txBox="1">
            <a:spLocks noGrp="1"/>
          </p:cNvSpPr>
          <p:nvPr>
            <p:ph type="title"/>
          </p:nvPr>
        </p:nvSpPr>
        <p:spPr>
          <a:xfrm>
            <a:off x="1530850" y="64575"/>
            <a:ext cx="9144000" cy="71309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800"/>
              <a:buNone/>
            </a:pPr>
            <a:r>
              <a:rPr lang="en-US" dirty="0"/>
              <a:t>Within SPEC Noise Can Be Non-Random</a:t>
            </a:r>
            <a:endParaRPr dirty="0"/>
          </a:p>
        </p:txBody>
      </p:sp>
      <p:sp>
        <p:nvSpPr>
          <p:cNvPr id="64" name="Google Shape;64;p10"/>
          <p:cNvSpPr txBox="1">
            <a:spLocks noGrp="1"/>
          </p:cNvSpPr>
          <p:nvPr>
            <p:ph type="dt" idx="10"/>
          </p:nvPr>
        </p:nvSpPr>
        <p:spPr>
          <a:xfrm>
            <a:off x="609599" y="6383708"/>
            <a:ext cx="2748897" cy="41019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fld id="{BD39459F-7FAB-4665-8F26-72D66330683D}" type="datetime1">
              <a:rPr lang="en-US" smtClean="0"/>
              <a:t>7/28/2022</a:t>
            </a:fld>
            <a:endParaRPr dirty="0"/>
          </a:p>
        </p:txBody>
      </p:sp>
      <p:sp>
        <p:nvSpPr>
          <p:cNvPr id="65" name="Google Shape;65;p10"/>
          <p:cNvSpPr txBox="1">
            <a:spLocks noGrp="1"/>
          </p:cNvSpPr>
          <p:nvPr>
            <p:ph type="sldNum" idx="12"/>
          </p:nvPr>
        </p:nvSpPr>
        <p:spPr>
          <a:xfrm>
            <a:off x="9296400" y="6383708"/>
            <a:ext cx="2286000" cy="410199"/>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48</a:t>
            </a:fld>
            <a:endParaRPr dirty="0"/>
          </a:p>
        </p:txBody>
      </p:sp>
      <p:sp>
        <p:nvSpPr>
          <p:cNvPr id="66" name="Google Shape;66;p10"/>
          <p:cNvSpPr txBox="1">
            <a:spLocks noGrp="1"/>
          </p:cNvSpPr>
          <p:nvPr>
            <p:ph type="ftr" idx="11"/>
          </p:nvPr>
        </p:nvSpPr>
        <p:spPr>
          <a:xfrm>
            <a:off x="3358497" y="6400798"/>
            <a:ext cx="5477527" cy="39310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dirty="0"/>
              <a:t>PS-PVR for Provisional Maturity of GOES-18 ABI L1b and CMI Products</a:t>
            </a:r>
            <a:endParaRPr sz="1050" dirty="0"/>
          </a:p>
        </p:txBody>
      </p:sp>
      <p:pic>
        <p:nvPicPr>
          <p:cNvPr id="67" name="Google Shape;67;p10"/>
          <p:cNvPicPr preferRelativeResize="0"/>
          <p:nvPr/>
        </p:nvPicPr>
        <p:blipFill rotWithShape="1">
          <a:blip r:embed="rId4">
            <a:alphaModFix/>
          </a:blip>
          <a:srcRect/>
          <a:stretch/>
        </p:blipFill>
        <p:spPr>
          <a:xfrm>
            <a:off x="4795616" y="1164828"/>
            <a:ext cx="5862312" cy="3060950"/>
          </a:xfrm>
          <a:prstGeom prst="rect">
            <a:avLst/>
          </a:prstGeom>
          <a:noFill/>
          <a:ln>
            <a:noFill/>
          </a:ln>
        </p:spPr>
      </p:pic>
      <p:pic>
        <p:nvPicPr>
          <p:cNvPr id="68" name="Google Shape;68;p10"/>
          <p:cNvPicPr preferRelativeResize="0"/>
          <p:nvPr/>
        </p:nvPicPr>
        <p:blipFill rotWithShape="1">
          <a:blip r:embed="rId5">
            <a:alphaModFix/>
          </a:blip>
          <a:srcRect/>
          <a:stretch/>
        </p:blipFill>
        <p:spPr>
          <a:xfrm>
            <a:off x="609599" y="1164827"/>
            <a:ext cx="4186017" cy="3060949"/>
          </a:xfrm>
          <a:prstGeom prst="rect">
            <a:avLst/>
          </a:prstGeom>
          <a:noFill/>
          <a:ln>
            <a:noFill/>
          </a:ln>
        </p:spPr>
      </p:pic>
      <p:sp>
        <p:nvSpPr>
          <p:cNvPr id="69" name="Google Shape;69;p10"/>
          <p:cNvSpPr/>
          <p:nvPr/>
        </p:nvSpPr>
        <p:spPr>
          <a:xfrm>
            <a:off x="1910399" y="4488024"/>
            <a:ext cx="1567252" cy="750850"/>
          </a:xfrm>
          <a:prstGeom prst="roundRect">
            <a:avLst>
              <a:gd name="adj" fmla="val 16667"/>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1" name="TextBox 10">
            <a:extLst>
              <a:ext uri="{FF2B5EF4-FFF2-40B4-BE49-F238E27FC236}">
                <a16:creationId xmlns:a16="http://schemas.microsoft.com/office/drawing/2014/main" id="{22D8992B-CCD6-409F-9402-F27885D102CB}"/>
              </a:ext>
            </a:extLst>
          </p:cNvPr>
          <p:cNvSpPr txBox="1"/>
          <p:nvPr/>
        </p:nvSpPr>
        <p:spPr>
          <a:xfrm>
            <a:off x="621889" y="5514181"/>
            <a:ext cx="10948220" cy="646331"/>
          </a:xfrm>
          <a:prstGeom prst="rect">
            <a:avLst/>
          </a:prstGeom>
          <a:noFill/>
        </p:spPr>
        <p:txBody>
          <a:bodyPr wrap="square" rtlCol="0">
            <a:spAutoFit/>
          </a:bodyPr>
          <a:lstStyle/>
          <a:p>
            <a:pPr algn="ctr"/>
            <a:r>
              <a:rPr lang="en-US" dirty="0"/>
              <a:t>Histogram: Noise is normally distributed and within spec. </a:t>
            </a:r>
          </a:p>
          <a:p>
            <a:pPr algn="ctr"/>
            <a:r>
              <a:rPr lang="en-US" dirty="0"/>
              <a:t>Image: Part of the noise is not random in space.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EA618-590E-4362-9FD9-1E2319B135EC}"/>
              </a:ext>
            </a:extLst>
          </p:cNvPr>
          <p:cNvSpPr>
            <a:spLocks noGrp="1"/>
          </p:cNvSpPr>
          <p:nvPr>
            <p:ph type="title"/>
          </p:nvPr>
        </p:nvSpPr>
        <p:spPr/>
        <p:txBody>
          <a:bodyPr>
            <a:noAutofit/>
          </a:bodyPr>
          <a:lstStyle/>
          <a:p>
            <a:r>
              <a:rPr lang="en-US" sz="2400" dirty="0"/>
              <a:t>The non-random noise may contribute to the barcode artifact …</a:t>
            </a:r>
          </a:p>
        </p:txBody>
      </p:sp>
      <p:sp>
        <p:nvSpPr>
          <p:cNvPr id="3" name="Content Placeholder 2">
            <a:extLst>
              <a:ext uri="{FF2B5EF4-FFF2-40B4-BE49-F238E27FC236}">
                <a16:creationId xmlns:a16="http://schemas.microsoft.com/office/drawing/2014/main" id="{44932AD6-699E-4503-ADC2-5BBEDDE1580D}"/>
              </a:ext>
            </a:extLst>
          </p:cNvPr>
          <p:cNvSpPr>
            <a:spLocks noGrp="1"/>
          </p:cNvSpPr>
          <p:nvPr>
            <p:ph idx="1"/>
          </p:nvPr>
        </p:nvSpPr>
        <p:spPr/>
        <p:txBody>
          <a:bodyPr/>
          <a:lstStyle/>
          <a:p>
            <a:endParaRPr lang="en-US" dirty="0"/>
          </a:p>
        </p:txBody>
      </p:sp>
      <p:sp>
        <p:nvSpPr>
          <p:cNvPr id="4" name="Date Placeholder 3">
            <a:extLst>
              <a:ext uri="{FF2B5EF4-FFF2-40B4-BE49-F238E27FC236}">
                <a16:creationId xmlns:a16="http://schemas.microsoft.com/office/drawing/2014/main" id="{D4C0394A-8A10-451E-8C20-AE71C9762E97}"/>
              </a:ext>
            </a:extLst>
          </p:cNvPr>
          <p:cNvSpPr>
            <a:spLocks noGrp="1"/>
          </p:cNvSpPr>
          <p:nvPr>
            <p:ph type="dt" sz="half" idx="2"/>
          </p:nvPr>
        </p:nvSpPr>
        <p:spPr/>
        <p:txBody>
          <a:bodyPr/>
          <a:lstStyle/>
          <a:p>
            <a:fld id="{83566166-307F-4BFB-A634-BF47E4BE14E1}" type="datetime1">
              <a:rPr lang="en-US" smtClean="0"/>
              <a:t>7/28/2022</a:t>
            </a:fld>
            <a:endParaRPr lang="en-US" dirty="0"/>
          </a:p>
        </p:txBody>
      </p:sp>
      <p:sp>
        <p:nvSpPr>
          <p:cNvPr id="5" name="Footer Placeholder 4">
            <a:extLst>
              <a:ext uri="{FF2B5EF4-FFF2-40B4-BE49-F238E27FC236}">
                <a16:creationId xmlns:a16="http://schemas.microsoft.com/office/drawing/2014/main" id="{EFE385A1-03CA-4762-BBC2-A5BD57BF567D}"/>
              </a:ext>
            </a:extLst>
          </p:cNvPr>
          <p:cNvSpPr>
            <a:spLocks noGrp="1"/>
          </p:cNvSpPr>
          <p:nvPr>
            <p:ph type="ftr" sz="quarter" idx="3"/>
          </p:nvPr>
        </p:nvSpPr>
        <p:spPr/>
        <p:txBody>
          <a:bodyPr/>
          <a:lstStyle/>
          <a:p>
            <a:r>
              <a:rPr lang="en-US" dirty="0"/>
              <a:t>PS-PVR for Provisional Maturity of GOES-18 ABI L1b and CMI Products</a:t>
            </a:r>
          </a:p>
        </p:txBody>
      </p:sp>
      <p:sp>
        <p:nvSpPr>
          <p:cNvPr id="6" name="Slide Number Placeholder 5">
            <a:extLst>
              <a:ext uri="{FF2B5EF4-FFF2-40B4-BE49-F238E27FC236}">
                <a16:creationId xmlns:a16="http://schemas.microsoft.com/office/drawing/2014/main" id="{1C00A7E3-4095-4002-AFAE-2216B42EBBCE}"/>
              </a:ext>
            </a:extLst>
          </p:cNvPr>
          <p:cNvSpPr>
            <a:spLocks noGrp="1"/>
          </p:cNvSpPr>
          <p:nvPr>
            <p:ph type="sldNum" sz="quarter" idx="4"/>
          </p:nvPr>
        </p:nvSpPr>
        <p:spPr/>
        <p:txBody>
          <a:bodyPr/>
          <a:lstStyle/>
          <a:p>
            <a:fld id="{24AD0344-B142-42FF-A24F-67F68BAAC27D}" type="slidenum">
              <a:rPr lang="en-US" smtClean="0"/>
              <a:pPr/>
              <a:t>49</a:t>
            </a:fld>
            <a:endParaRPr lang="en-US" dirty="0"/>
          </a:p>
        </p:txBody>
      </p:sp>
      <p:pic>
        <p:nvPicPr>
          <p:cNvPr id="7" name="Google Shape;142;p11">
            <a:extLst>
              <a:ext uri="{FF2B5EF4-FFF2-40B4-BE49-F238E27FC236}">
                <a16:creationId xmlns:a16="http://schemas.microsoft.com/office/drawing/2014/main" id="{060E0B5C-2A17-438A-B718-763ABA5A279A}"/>
              </a:ext>
            </a:extLst>
          </p:cNvPr>
          <p:cNvPicPr preferRelativeResize="0"/>
          <p:nvPr/>
        </p:nvPicPr>
        <p:blipFill rotWithShape="1">
          <a:blip r:embed="rId2">
            <a:alphaModFix/>
          </a:blip>
          <a:srcRect/>
          <a:stretch/>
        </p:blipFill>
        <p:spPr>
          <a:xfrm>
            <a:off x="1662932" y="1139412"/>
            <a:ext cx="8866135" cy="5269934"/>
          </a:xfrm>
          <a:prstGeom prst="rect">
            <a:avLst/>
          </a:prstGeom>
          <a:noFill/>
          <a:ln>
            <a:noFill/>
          </a:ln>
        </p:spPr>
      </p:pic>
      <p:sp>
        <p:nvSpPr>
          <p:cNvPr id="8" name="TextBox 7">
            <a:extLst>
              <a:ext uri="{FF2B5EF4-FFF2-40B4-BE49-F238E27FC236}">
                <a16:creationId xmlns:a16="http://schemas.microsoft.com/office/drawing/2014/main" id="{CBF27E40-E57D-4223-A4D6-385EA2270262}"/>
              </a:ext>
            </a:extLst>
          </p:cNvPr>
          <p:cNvSpPr txBox="1"/>
          <p:nvPr/>
        </p:nvSpPr>
        <p:spPr>
          <a:xfrm rot="16200000">
            <a:off x="10332606" y="4802510"/>
            <a:ext cx="2844340" cy="369332"/>
          </a:xfrm>
          <a:prstGeom prst="rect">
            <a:avLst/>
          </a:prstGeom>
          <a:noFill/>
        </p:spPr>
        <p:txBody>
          <a:bodyPr wrap="square" rtlCol="0">
            <a:spAutoFit/>
          </a:bodyPr>
          <a:lstStyle/>
          <a:p>
            <a:r>
              <a:rPr lang="en-US" dirty="0"/>
              <a:t>B. Line</a:t>
            </a:r>
          </a:p>
        </p:txBody>
      </p:sp>
    </p:spTree>
    <p:extLst>
      <p:ext uri="{BB962C8B-B14F-4D97-AF65-F5344CB8AC3E}">
        <p14:creationId xmlns:p14="http://schemas.microsoft.com/office/powerpoint/2010/main" val="31544781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E376A-2946-46F3-92EA-A5BCC95D1739}"/>
              </a:ext>
            </a:extLst>
          </p:cNvPr>
          <p:cNvSpPr>
            <a:spLocks noGrp="1"/>
          </p:cNvSpPr>
          <p:nvPr>
            <p:ph type="title"/>
          </p:nvPr>
        </p:nvSpPr>
        <p:spPr/>
        <p:txBody>
          <a:bodyPr>
            <a:normAutofit fontScale="90000"/>
          </a:bodyPr>
          <a:lstStyle/>
          <a:p>
            <a:r>
              <a:rPr lang="en-US" dirty="0"/>
              <a:t>Scope and Organization</a:t>
            </a:r>
          </a:p>
        </p:txBody>
      </p:sp>
      <p:sp>
        <p:nvSpPr>
          <p:cNvPr id="3" name="Content Placeholder 2">
            <a:extLst>
              <a:ext uri="{FF2B5EF4-FFF2-40B4-BE49-F238E27FC236}">
                <a16:creationId xmlns:a16="http://schemas.microsoft.com/office/drawing/2014/main" id="{88714748-73B1-46EA-B163-CED4B864C50D}"/>
              </a:ext>
            </a:extLst>
          </p:cNvPr>
          <p:cNvSpPr>
            <a:spLocks noGrp="1"/>
          </p:cNvSpPr>
          <p:nvPr>
            <p:ph idx="1"/>
          </p:nvPr>
        </p:nvSpPr>
        <p:spPr/>
        <p:txBody>
          <a:bodyPr>
            <a:normAutofit fontScale="85000" lnSpcReduction="10000"/>
          </a:bodyPr>
          <a:lstStyle/>
          <a:p>
            <a:r>
              <a:rPr lang="en-US" dirty="0"/>
              <a:t>The Program defines three levels of maturity for the GOES-18 ABI L1b products:</a:t>
            </a:r>
          </a:p>
          <a:p>
            <a:pPr lvl="1"/>
            <a:r>
              <a:rPr lang="en-US" dirty="0"/>
              <a:t>Beta: Achieved on 11 May 2022. Products meet the minimum requirements.</a:t>
            </a:r>
          </a:p>
          <a:p>
            <a:pPr lvl="1"/>
            <a:r>
              <a:rPr lang="en-US" dirty="0"/>
              <a:t>Provisional: Being conducted now. Preliminary assessment of key performance under limited operation conditions for suitability of operation.</a:t>
            </a:r>
          </a:p>
          <a:p>
            <a:pPr lvl="1"/>
            <a:r>
              <a:rPr lang="en-US" dirty="0"/>
              <a:t>Full Validation: One year later. Comprehensive assessment of all performance in all seasons.</a:t>
            </a:r>
          </a:p>
          <a:p>
            <a:r>
              <a:rPr lang="en-US" dirty="0"/>
              <a:t>The Program defines two types of post launch tests:</a:t>
            </a:r>
          </a:p>
          <a:p>
            <a:pPr lvl="1"/>
            <a:r>
              <a:rPr lang="en-US" dirty="0"/>
              <a:t>Post-Launch Test (PLT): Engineering test from an instrument perspective (characterization, functionality).</a:t>
            </a:r>
          </a:p>
          <a:p>
            <a:pPr lvl="1"/>
            <a:r>
              <a:rPr lang="en-US" dirty="0"/>
              <a:t>Post-Launch Product Tests (PLPT): Science test from a product perspective (performance requiring multiple functionalities).</a:t>
            </a:r>
          </a:p>
          <a:p>
            <a:r>
              <a:rPr lang="en-US" dirty="0"/>
              <a:t>We will review the preliminary results of the 11 PLPTs as planned per Readiness, Implementation, and Management Plan (RIMP).</a:t>
            </a:r>
          </a:p>
          <a:p>
            <a:pPr lvl="1"/>
            <a:r>
              <a:rPr lang="en-US" dirty="0"/>
              <a:t>These PLPTs were selected to fulfil the goal of Provisional review.</a:t>
            </a:r>
          </a:p>
          <a:p>
            <a:pPr lvl="1"/>
            <a:r>
              <a:rPr lang="en-US" dirty="0"/>
              <a:t>The review is organized around the selected key performances, instead of individual PLPTs.</a:t>
            </a:r>
          </a:p>
          <a:p>
            <a:pPr lvl="2"/>
            <a:r>
              <a:rPr lang="en-US" dirty="0"/>
              <a:t>The PLPTs are summarized in the next two slides. Their reports are available separately.</a:t>
            </a:r>
          </a:p>
          <a:p>
            <a:endParaRPr lang="en-US" dirty="0"/>
          </a:p>
        </p:txBody>
      </p:sp>
      <p:sp>
        <p:nvSpPr>
          <p:cNvPr id="4" name="Date Placeholder 3">
            <a:extLst>
              <a:ext uri="{FF2B5EF4-FFF2-40B4-BE49-F238E27FC236}">
                <a16:creationId xmlns:a16="http://schemas.microsoft.com/office/drawing/2014/main" id="{4C0558E5-CBAB-4322-B063-3B296CCD938C}"/>
              </a:ext>
            </a:extLst>
          </p:cNvPr>
          <p:cNvSpPr>
            <a:spLocks noGrp="1"/>
          </p:cNvSpPr>
          <p:nvPr>
            <p:ph type="dt" sz="half" idx="2"/>
          </p:nvPr>
        </p:nvSpPr>
        <p:spPr/>
        <p:txBody>
          <a:bodyPr/>
          <a:lstStyle/>
          <a:p>
            <a:fld id="{08D3C847-2DDA-4AA3-AB2A-E749C2A02580}" type="datetime1">
              <a:rPr lang="en-US" smtClean="0"/>
              <a:t>7/28/2022</a:t>
            </a:fld>
            <a:endParaRPr lang="en-US" dirty="0"/>
          </a:p>
        </p:txBody>
      </p:sp>
      <p:sp>
        <p:nvSpPr>
          <p:cNvPr id="5" name="Footer Placeholder 4">
            <a:extLst>
              <a:ext uri="{FF2B5EF4-FFF2-40B4-BE49-F238E27FC236}">
                <a16:creationId xmlns:a16="http://schemas.microsoft.com/office/drawing/2014/main" id="{DC91C25E-6414-487C-8B2A-0DD0AF7594D5}"/>
              </a:ext>
            </a:extLst>
          </p:cNvPr>
          <p:cNvSpPr>
            <a:spLocks noGrp="1"/>
          </p:cNvSpPr>
          <p:nvPr>
            <p:ph type="ftr" sz="quarter" idx="3"/>
          </p:nvPr>
        </p:nvSpPr>
        <p:spPr/>
        <p:txBody>
          <a:bodyPr/>
          <a:lstStyle/>
          <a:p>
            <a:r>
              <a:rPr lang="en-US" dirty="0"/>
              <a:t>PS-PVR for Provisional Maturity of GOES-18 ABI L1b and CMI Products</a:t>
            </a:r>
          </a:p>
        </p:txBody>
      </p:sp>
      <p:sp>
        <p:nvSpPr>
          <p:cNvPr id="6" name="Slide Number Placeholder 5">
            <a:extLst>
              <a:ext uri="{FF2B5EF4-FFF2-40B4-BE49-F238E27FC236}">
                <a16:creationId xmlns:a16="http://schemas.microsoft.com/office/drawing/2014/main" id="{62BFDFA6-0EF9-4E9B-9B69-586E65C66519}"/>
              </a:ext>
            </a:extLst>
          </p:cNvPr>
          <p:cNvSpPr>
            <a:spLocks noGrp="1"/>
          </p:cNvSpPr>
          <p:nvPr>
            <p:ph type="sldNum" sz="quarter" idx="4"/>
          </p:nvPr>
        </p:nvSpPr>
        <p:spPr/>
        <p:txBody>
          <a:bodyPr/>
          <a:lstStyle/>
          <a:p>
            <a:fld id="{24AD0344-B142-42FF-A24F-67F68BAAC27D}" type="slidenum">
              <a:rPr lang="en-US" smtClean="0"/>
              <a:pPr/>
              <a:t>5</a:t>
            </a:fld>
            <a:endParaRPr lang="en-US" dirty="0"/>
          </a:p>
        </p:txBody>
      </p:sp>
    </p:spTree>
    <p:extLst>
      <p:ext uri="{BB962C8B-B14F-4D97-AF65-F5344CB8AC3E}">
        <p14:creationId xmlns:p14="http://schemas.microsoft.com/office/powerpoint/2010/main" val="3844524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794FC-D4F3-463E-AB19-CD7CB879E126}"/>
              </a:ext>
            </a:extLst>
          </p:cNvPr>
          <p:cNvSpPr>
            <a:spLocks noGrp="1"/>
          </p:cNvSpPr>
          <p:nvPr>
            <p:ph type="title"/>
          </p:nvPr>
        </p:nvSpPr>
        <p:spPr>
          <a:xfrm>
            <a:off x="1524001" y="128188"/>
            <a:ext cx="9149696" cy="637622"/>
          </a:xfrm>
        </p:spPr>
        <p:txBody>
          <a:bodyPr>
            <a:normAutofit fontScale="90000"/>
          </a:bodyPr>
          <a:lstStyle/>
          <a:p>
            <a:r>
              <a:rPr lang="en-US" dirty="0"/>
              <a:t>… esp. Those of Time or Channel Differences</a:t>
            </a:r>
          </a:p>
        </p:txBody>
      </p:sp>
      <p:sp>
        <p:nvSpPr>
          <p:cNvPr id="4" name="Date Placeholder 3">
            <a:extLst>
              <a:ext uri="{FF2B5EF4-FFF2-40B4-BE49-F238E27FC236}">
                <a16:creationId xmlns:a16="http://schemas.microsoft.com/office/drawing/2014/main" id="{71072C4B-0D8F-4BC9-8FFC-94B35141B8BD}"/>
              </a:ext>
            </a:extLst>
          </p:cNvPr>
          <p:cNvSpPr>
            <a:spLocks noGrp="1"/>
          </p:cNvSpPr>
          <p:nvPr>
            <p:ph type="dt" sz="half" idx="2"/>
          </p:nvPr>
        </p:nvSpPr>
        <p:spPr/>
        <p:txBody>
          <a:bodyPr/>
          <a:lstStyle/>
          <a:p>
            <a:fld id="{AD369281-512F-4EDA-8DC0-F1DE08DBAFE8}" type="datetime1">
              <a:rPr lang="en-US" smtClean="0"/>
              <a:t>7/28/2022</a:t>
            </a:fld>
            <a:endParaRPr lang="en-US" dirty="0"/>
          </a:p>
        </p:txBody>
      </p:sp>
      <p:sp>
        <p:nvSpPr>
          <p:cNvPr id="5" name="Footer Placeholder 4">
            <a:extLst>
              <a:ext uri="{FF2B5EF4-FFF2-40B4-BE49-F238E27FC236}">
                <a16:creationId xmlns:a16="http://schemas.microsoft.com/office/drawing/2014/main" id="{A2A3F604-A310-47BE-94EC-C7CF1DDC686E}"/>
              </a:ext>
            </a:extLst>
          </p:cNvPr>
          <p:cNvSpPr>
            <a:spLocks noGrp="1"/>
          </p:cNvSpPr>
          <p:nvPr>
            <p:ph type="ftr" sz="quarter" idx="3"/>
          </p:nvPr>
        </p:nvSpPr>
        <p:spPr/>
        <p:txBody>
          <a:bodyPr/>
          <a:lstStyle/>
          <a:p>
            <a:r>
              <a:rPr lang="en-US" dirty="0"/>
              <a:t>PS-PVR for Provisional Maturity of GOES-18 ABI L1b and CMI Products</a:t>
            </a:r>
          </a:p>
        </p:txBody>
      </p:sp>
      <p:sp>
        <p:nvSpPr>
          <p:cNvPr id="6" name="Slide Number Placeholder 5">
            <a:extLst>
              <a:ext uri="{FF2B5EF4-FFF2-40B4-BE49-F238E27FC236}">
                <a16:creationId xmlns:a16="http://schemas.microsoft.com/office/drawing/2014/main" id="{DE33E152-12C3-4606-84D5-756D3318AABE}"/>
              </a:ext>
            </a:extLst>
          </p:cNvPr>
          <p:cNvSpPr>
            <a:spLocks noGrp="1"/>
          </p:cNvSpPr>
          <p:nvPr>
            <p:ph type="sldNum" sz="quarter" idx="4"/>
          </p:nvPr>
        </p:nvSpPr>
        <p:spPr/>
        <p:txBody>
          <a:bodyPr/>
          <a:lstStyle/>
          <a:p>
            <a:fld id="{24AD0344-B142-42FF-A24F-67F68BAAC27D}" type="slidenum">
              <a:rPr lang="en-US" smtClean="0"/>
              <a:pPr/>
              <a:t>50</a:t>
            </a:fld>
            <a:endParaRPr lang="en-US" dirty="0"/>
          </a:p>
        </p:txBody>
      </p:sp>
      <p:pic>
        <p:nvPicPr>
          <p:cNvPr id="7" name="Google Shape;145;p26">
            <a:extLst>
              <a:ext uri="{FF2B5EF4-FFF2-40B4-BE49-F238E27FC236}">
                <a16:creationId xmlns:a16="http://schemas.microsoft.com/office/drawing/2014/main" id="{B3DB53C9-DE29-4781-ACCD-5AE78B680B2B}"/>
              </a:ext>
            </a:extLst>
          </p:cNvPr>
          <p:cNvPicPr preferRelativeResize="0"/>
          <p:nvPr/>
        </p:nvPicPr>
        <p:blipFill rotWithShape="1">
          <a:blip r:embed="rId2">
            <a:alphaModFix/>
          </a:blip>
          <a:srcRect/>
          <a:stretch/>
        </p:blipFill>
        <p:spPr>
          <a:xfrm>
            <a:off x="609600" y="1131262"/>
            <a:ext cx="5384303" cy="5278084"/>
          </a:xfrm>
          <a:prstGeom prst="rect">
            <a:avLst/>
          </a:prstGeom>
          <a:noFill/>
          <a:ln>
            <a:noFill/>
          </a:ln>
        </p:spPr>
      </p:pic>
      <p:sp>
        <p:nvSpPr>
          <p:cNvPr id="11" name="TextBox 10">
            <a:extLst>
              <a:ext uri="{FF2B5EF4-FFF2-40B4-BE49-F238E27FC236}">
                <a16:creationId xmlns:a16="http://schemas.microsoft.com/office/drawing/2014/main" id="{D38F06C7-BBC1-44CC-AD30-1CB1B93B99F7}"/>
              </a:ext>
            </a:extLst>
          </p:cNvPr>
          <p:cNvSpPr txBox="1"/>
          <p:nvPr/>
        </p:nvSpPr>
        <p:spPr>
          <a:xfrm>
            <a:off x="3366869" y="4662603"/>
            <a:ext cx="3557223" cy="1200329"/>
          </a:xfrm>
          <a:prstGeom prst="rect">
            <a:avLst/>
          </a:prstGeom>
          <a:noFill/>
        </p:spPr>
        <p:txBody>
          <a:bodyPr wrap="square" rtlCol="0">
            <a:spAutoFit/>
          </a:bodyPr>
          <a:lstStyle/>
          <a:p>
            <a:r>
              <a:rPr lang="en-US" dirty="0"/>
              <a:t>Barcode artifact is more visible in time-difference image …</a:t>
            </a:r>
          </a:p>
          <a:p>
            <a:endParaRPr lang="en-US" dirty="0"/>
          </a:p>
          <a:p>
            <a:r>
              <a:rPr lang="en-US" dirty="0"/>
              <a:t>… and channel difference image.</a:t>
            </a:r>
          </a:p>
        </p:txBody>
      </p:sp>
      <p:pic>
        <p:nvPicPr>
          <p:cNvPr id="13" name="Content Placeholder 9">
            <a:extLst>
              <a:ext uri="{FF2B5EF4-FFF2-40B4-BE49-F238E27FC236}">
                <a16:creationId xmlns:a16="http://schemas.microsoft.com/office/drawing/2014/main" id="{518A4D26-C2CC-411B-8CD6-886ABA8F02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5090" y="1549065"/>
            <a:ext cx="8203351" cy="3759869"/>
          </a:xfrm>
          <a:prstGeom prst="rect">
            <a:avLst/>
          </a:prstGeom>
        </p:spPr>
      </p:pic>
    </p:spTree>
    <p:extLst>
      <p:ext uri="{BB962C8B-B14F-4D97-AF65-F5344CB8AC3E}">
        <p14:creationId xmlns:p14="http://schemas.microsoft.com/office/powerpoint/2010/main" val="4143836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1000"/>
                                  </p:stCondLst>
                                  <p:childTnLst>
                                    <p:set>
                                      <p:cBhvr>
                                        <p:cTn id="11" dur="1" fill="hold">
                                          <p:stCondLst>
                                            <p:cond delay="0"/>
                                          </p:stCondLst>
                                        </p:cTn>
                                        <p:tgtEl>
                                          <p:spTgt spid="11">
                                            <p:txEl>
                                              <p:pRg st="2" end="2"/>
                                            </p:txEl>
                                          </p:spTgt>
                                        </p:tgtEl>
                                        <p:attrNameLst>
                                          <p:attrName>style.visibility</p:attrName>
                                        </p:attrNameLst>
                                      </p:cBhvr>
                                      <p:to>
                                        <p:strVal val="visible"/>
                                      </p:to>
                                    </p:set>
                                    <p:anim calcmode="lin" valueType="num">
                                      <p:cBhvr additive="base">
                                        <p:cTn id="12"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Google Shape;210;g13d9169d9d0_0_176">
            <a:extLst>
              <a:ext uri="{FF2B5EF4-FFF2-40B4-BE49-F238E27FC236}">
                <a16:creationId xmlns:a16="http://schemas.microsoft.com/office/drawing/2014/main" id="{A4D59CDE-3E26-4279-91F4-8F58D3BAC080}"/>
              </a:ext>
            </a:extLst>
          </p:cNvPr>
          <p:cNvPicPr preferRelativeResize="0"/>
          <p:nvPr/>
        </p:nvPicPr>
        <p:blipFill>
          <a:blip r:embed="rId2">
            <a:alphaModFix/>
          </a:blip>
          <a:stretch>
            <a:fillRect/>
          </a:stretch>
        </p:blipFill>
        <p:spPr>
          <a:xfrm>
            <a:off x="249712" y="4816303"/>
            <a:ext cx="3555681" cy="1850231"/>
          </a:xfrm>
          <a:prstGeom prst="rect">
            <a:avLst/>
          </a:prstGeom>
          <a:noFill/>
          <a:ln>
            <a:noFill/>
          </a:ln>
        </p:spPr>
      </p:pic>
      <p:pic>
        <p:nvPicPr>
          <p:cNvPr id="39" name="Google Shape;209;g13d9169d9d0_0_176">
            <a:extLst>
              <a:ext uri="{FF2B5EF4-FFF2-40B4-BE49-F238E27FC236}">
                <a16:creationId xmlns:a16="http://schemas.microsoft.com/office/drawing/2014/main" id="{281F5BF6-0F04-437E-9519-52CAC289F9C0}"/>
              </a:ext>
            </a:extLst>
          </p:cNvPr>
          <p:cNvPicPr preferRelativeResize="0"/>
          <p:nvPr/>
        </p:nvPicPr>
        <p:blipFill>
          <a:blip r:embed="rId3">
            <a:alphaModFix/>
          </a:blip>
          <a:stretch>
            <a:fillRect/>
          </a:stretch>
        </p:blipFill>
        <p:spPr>
          <a:xfrm>
            <a:off x="260963" y="2966072"/>
            <a:ext cx="3548063" cy="1850231"/>
          </a:xfrm>
          <a:prstGeom prst="rect">
            <a:avLst/>
          </a:prstGeom>
          <a:noFill/>
          <a:ln>
            <a:noFill/>
          </a:ln>
        </p:spPr>
      </p:pic>
      <p:pic>
        <p:nvPicPr>
          <p:cNvPr id="36" name="Google Shape;208;g13d9169d9d0_0_176">
            <a:extLst>
              <a:ext uri="{FF2B5EF4-FFF2-40B4-BE49-F238E27FC236}">
                <a16:creationId xmlns:a16="http://schemas.microsoft.com/office/drawing/2014/main" id="{973A65BA-6ED6-432D-81BE-B60E71C956E2}"/>
              </a:ext>
            </a:extLst>
          </p:cNvPr>
          <p:cNvPicPr preferRelativeResize="0"/>
          <p:nvPr/>
        </p:nvPicPr>
        <p:blipFill>
          <a:blip r:embed="rId4">
            <a:alphaModFix/>
          </a:blip>
          <a:stretch>
            <a:fillRect/>
          </a:stretch>
        </p:blipFill>
        <p:spPr>
          <a:xfrm>
            <a:off x="283369" y="1147472"/>
            <a:ext cx="3526631" cy="1818600"/>
          </a:xfrm>
          <a:prstGeom prst="rect">
            <a:avLst/>
          </a:prstGeom>
          <a:noFill/>
          <a:ln>
            <a:noFill/>
            <a:prstDash val="solid"/>
          </a:ln>
        </p:spPr>
      </p:pic>
      <p:pic>
        <p:nvPicPr>
          <p:cNvPr id="26" name="Picture 25">
            <a:extLst>
              <a:ext uri="{FF2B5EF4-FFF2-40B4-BE49-F238E27FC236}">
                <a16:creationId xmlns:a16="http://schemas.microsoft.com/office/drawing/2014/main" id="{47E50A88-6957-463D-9975-870568999F35}"/>
              </a:ext>
            </a:extLst>
          </p:cNvPr>
          <p:cNvPicPr>
            <a:picLocks noChangeAspect="1"/>
          </p:cNvPicPr>
          <p:nvPr/>
        </p:nvPicPr>
        <p:blipFill>
          <a:blip r:embed="rId5"/>
          <a:stretch>
            <a:fillRect/>
          </a:stretch>
        </p:blipFill>
        <p:spPr>
          <a:xfrm>
            <a:off x="8924887" y="1155179"/>
            <a:ext cx="2645223" cy="2497073"/>
          </a:xfrm>
          <a:prstGeom prst="rect">
            <a:avLst/>
          </a:prstGeom>
        </p:spPr>
      </p:pic>
      <p:pic>
        <p:nvPicPr>
          <p:cNvPr id="25" name="Picture 24">
            <a:extLst>
              <a:ext uri="{FF2B5EF4-FFF2-40B4-BE49-F238E27FC236}">
                <a16:creationId xmlns:a16="http://schemas.microsoft.com/office/drawing/2014/main" id="{D6E6CD71-9634-4E3B-833F-6D61740E6741}"/>
              </a:ext>
            </a:extLst>
          </p:cNvPr>
          <p:cNvPicPr>
            <a:picLocks noChangeAspect="1"/>
          </p:cNvPicPr>
          <p:nvPr/>
        </p:nvPicPr>
        <p:blipFill>
          <a:blip r:embed="rId6"/>
          <a:stretch>
            <a:fillRect/>
          </a:stretch>
        </p:blipFill>
        <p:spPr>
          <a:xfrm>
            <a:off x="6499529" y="1164902"/>
            <a:ext cx="2745581" cy="2494589"/>
          </a:xfrm>
          <a:prstGeom prst="rect">
            <a:avLst/>
          </a:prstGeom>
        </p:spPr>
      </p:pic>
      <p:pic>
        <p:nvPicPr>
          <p:cNvPr id="24" name="Picture 23">
            <a:extLst>
              <a:ext uri="{FF2B5EF4-FFF2-40B4-BE49-F238E27FC236}">
                <a16:creationId xmlns:a16="http://schemas.microsoft.com/office/drawing/2014/main" id="{F174EC48-0AB8-4F85-8F04-1A2A7134327C}"/>
              </a:ext>
            </a:extLst>
          </p:cNvPr>
          <p:cNvPicPr>
            <a:picLocks noChangeAspect="1"/>
          </p:cNvPicPr>
          <p:nvPr/>
        </p:nvPicPr>
        <p:blipFill>
          <a:blip r:embed="rId7"/>
          <a:stretch>
            <a:fillRect/>
          </a:stretch>
        </p:blipFill>
        <p:spPr>
          <a:xfrm>
            <a:off x="4129126" y="1159085"/>
            <a:ext cx="2744259" cy="2494596"/>
          </a:xfrm>
          <a:prstGeom prst="rect">
            <a:avLst/>
          </a:prstGeom>
        </p:spPr>
      </p:pic>
      <p:sp>
        <p:nvSpPr>
          <p:cNvPr id="2" name="Title 1">
            <a:extLst>
              <a:ext uri="{FF2B5EF4-FFF2-40B4-BE49-F238E27FC236}">
                <a16:creationId xmlns:a16="http://schemas.microsoft.com/office/drawing/2014/main" id="{684EC726-93F4-4E21-BC11-099EAF15228F}"/>
              </a:ext>
            </a:extLst>
          </p:cNvPr>
          <p:cNvSpPr>
            <a:spLocks noGrp="1"/>
          </p:cNvSpPr>
          <p:nvPr>
            <p:ph type="title"/>
          </p:nvPr>
        </p:nvSpPr>
        <p:spPr/>
        <p:txBody>
          <a:bodyPr>
            <a:normAutofit fontScale="90000"/>
          </a:bodyPr>
          <a:lstStyle/>
          <a:p>
            <a:r>
              <a:rPr lang="en-US" dirty="0"/>
              <a:t>Characteristics</a:t>
            </a:r>
          </a:p>
        </p:txBody>
      </p:sp>
      <p:sp>
        <p:nvSpPr>
          <p:cNvPr id="4" name="Date Placeholder 3">
            <a:extLst>
              <a:ext uri="{FF2B5EF4-FFF2-40B4-BE49-F238E27FC236}">
                <a16:creationId xmlns:a16="http://schemas.microsoft.com/office/drawing/2014/main" id="{253F07B7-021E-486A-B0AB-19938893DF8C}"/>
              </a:ext>
            </a:extLst>
          </p:cNvPr>
          <p:cNvSpPr>
            <a:spLocks noGrp="1"/>
          </p:cNvSpPr>
          <p:nvPr>
            <p:ph type="dt" sz="half" idx="2"/>
          </p:nvPr>
        </p:nvSpPr>
        <p:spPr/>
        <p:txBody>
          <a:bodyPr/>
          <a:lstStyle/>
          <a:p>
            <a:fld id="{8849131F-46CB-4F4D-AFAC-AA02F11ACDB4}" type="datetime1">
              <a:rPr lang="en-US" smtClean="0"/>
              <a:t>7/28/2022</a:t>
            </a:fld>
            <a:endParaRPr lang="en-US" dirty="0"/>
          </a:p>
        </p:txBody>
      </p:sp>
      <p:sp>
        <p:nvSpPr>
          <p:cNvPr id="5" name="Footer Placeholder 4">
            <a:extLst>
              <a:ext uri="{FF2B5EF4-FFF2-40B4-BE49-F238E27FC236}">
                <a16:creationId xmlns:a16="http://schemas.microsoft.com/office/drawing/2014/main" id="{237BAE65-3559-4C22-B75B-76A0BCB6DFAE}"/>
              </a:ext>
            </a:extLst>
          </p:cNvPr>
          <p:cNvSpPr>
            <a:spLocks noGrp="1"/>
          </p:cNvSpPr>
          <p:nvPr>
            <p:ph type="ftr" sz="quarter" idx="3"/>
          </p:nvPr>
        </p:nvSpPr>
        <p:spPr/>
        <p:txBody>
          <a:bodyPr/>
          <a:lstStyle/>
          <a:p>
            <a:r>
              <a:rPr lang="en-US" dirty="0"/>
              <a:t>PS-PVR for Provisional Maturity of GOES-18 ABI L1b and CMI Products</a:t>
            </a:r>
          </a:p>
        </p:txBody>
      </p:sp>
      <p:sp>
        <p:nvSpPr>
          <p:cNvPr id="6" name="Slide Number Placeholder 5">
            <a:extLst>
              <a:ext uri="{FF2B5EF4-FFF2-40B4-BE49-F238E27FC236}">
                <a16:creationId xmlns:a16="http://schemas.microsoft.com/office/drawing/2014/main" id="{538F8207-CC84-4BD7-B0BE-AA37862DFD35}"/>
              </a:ext>
            </a:extLst>
          </p:cNvPr>
          <p:cNvSpPr>
            <a:spLocks noGrp="1"/>
          </p:cNvSpPr>
          <p:nvPr>
            <p:ph type="sldNum" sz="quarter" idx="4"/>
          </p:nvPr>
        </p:nvSpPr>
        <p:spPr/>
        <p:txBody>
          <a:bodyPr/>
          <a:lstStyle/>
          <a:p>
            <a:fld id="{24AD0344-B142-42FF-A24F-67F68BAAC27D}" type="slidenum">
              <a:rPr lang="en-US" smtClean="0"/>
              <a:pPr/>
              <a:t>51</a:t>
            </a:fld>
            <a:endParaRPr lang="en-US" dirty="0"/>
          </a:p>
        </p:txBody>
      </p:sp>
      <p:sp>
        <p:nvSpPr>
          <p:cNvPr id="21" name="TextBox 31">
            <a:extLst>
              <a:ext uri="{FF2B5EF4-FFF2-40B4-BE49-F238E27FC236}">
                <a16:creationId xmlns:a16="http://schemas.microsoft.com/office/drawing/2014/main" id="{CD2E147B-6011-458C-A6CF-AA27AF2143F6}"/>
              </a:ext>
            </a:extLst>
          </p:cNvPr>
          <p:cNvSpPr txBox="1"/>
          <p:nvPr/>
        </p:nvSpPr>
        <p:spPr>
          <a:xfrm>
            <a:off x="8032833" y="1460659"/>
            <a:ext cx="564578" cy="369332"/>
          </a:xfrm>
          <a:prstGeom prst="rect">
            <a:avLst/>
          </a:prstGeom>
          <a:solidFill>
            <a:srgbClr val="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FFC000"/>
                </a:solidFill>
              </a:rPr>
              <a:t>G17</a:t>
            </a:r>
          </a:p>
        </p:txBody>
      </p:sp>
      <p:sp>
        <p:nvSpPr>
          <p:cNvPr id="22" name="TextBox 32">
            <a:extLst>
              <a:ext uri="{FF2B5EF4-FFF2-40B4-BE49-F238E27FC236}">
                <a16:creationId xmlns:a16="http://schemas.microsoft.com/office/drawing/2014/main" id="{725DBF32-0FBF-40B2-B400-8A2E8F94F76F}"/>
              </a:ext>
            </a:extLst>
          </p:cNvPr>
          <p:cNvSpPr txBox="1"/>
          <p:nvPr/>
        </p:nvSpPr>
        <p:spPr>
          <a:xfrm>
            <a:off x="10458585" y="1460249"/>
            <a:ext cx="564578" cy="369332"/>
          </a:xfrm>
          <a:prstGeom prst="rect">
            <a:avLst/>
          </a:prstGeom>
          <a:solidFill>
            <a:srgbClr val="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00B0F0"/>
                </a:solidFill>
              </a:rPr>
              <a:t>G16</a:t>
            </a:r>
          </a:p>
        </p:txBody>
      </p:sp>
      <p:sp>
        <p:nvSpPr>
          <p:cNvPr id="23" name="TextBox 30">
            <a:extLst>
              <a:ext uri="{FF2B5EF4-FFF2-40B4-BE49-F238E27FC236}">
                <a16:creationId xmlns:a16="http://schemas.microsoft.com/office/drawing/2014/main" id="{1C815234-D24C-43EA-94AB-A382A25F8D74}"/>
              </a:ext>
            </a:extLst>
          </p:cNvPr>
          <p:cNvSpPr txBox="1"/>
          <p:nvPr/>
        </p:nvSpPr>
        <p:spPr>
          <a:xfrm>
            <a:off x="5294752" y="1460659"/>
            <a:ext cx="564578" cy="369332"/>
          </a:xfrm>
          <a:prstGeom prst="rect">
            <a:avLst/>
          </a:prstGeom>
          <a:solidFill>
            <a:srgbClr val="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7030A0"/>
                </a:solidFill>
              </a:rPr>
              <a:t>G18</a:t>
            </a:r>
          </a:p>
        </p:txBody>
      </p:sp>
      <p:cxnSp>
        <p:nvCxnSpPr>
          <p:cNvPr id="11" name="Straight Connector 10">
            <a:extLst>
              <a:ext uri="{FF2B5EF4-FFF2-40B4-BE49-F238E27FC236}">
                <a16:creationId xmlns:a16="http://schemas.microsoft.com/office/drawing/2014/main" id="{3411D64B-96FD-404E-BF7A-E0694849FD5E}"/>
              </a:ext>
            </a:extLst>
          </p:cNvPr>
          <p:cNvCxnSpPr>
            <a:cxnSpLocks/>
          </p:cNvCxnSpPr>
          <p:nvPr/>
        </p:nvCxnSpPr>
        <p:spPr>
          <a:xfrm>
            <a:off x="2235740" y="1264041"/>
            <a:ext cx="0" cy="522706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A063B30-2D60-49CC-A0CE-8CBC62466E35}"/>
              </a:ext>
            </a:extLst>
          </p:cNvPr>
          <p:cNvCxnSpPr>
            <a:cxnSpLocks/>
          </p:cNvCxnSpPr>
          <p:nvPr/>
        </p:nvCxnSpPr>
        <p:spPr>
          <a:xfrm>
            <a:off x="1072109" y="1264041"/>
            <a:ext cx="0" cy="522706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1179F99-C691-41AF-BB4E-C1AC805CB18D}"/>
              </a:ext>
            </a:extLst>
          </p:cNvPr>
          <p:cNvCxnSpPr>
            <a:cxnSpLocks/>
          </p:cNvCxnSpPr>
          <p:nvPr/>
        </p:nvCxnSpPr>
        <p:spPr>
          <a:xfrm>
            <a:off x="2921794" y="1264041"/>
            <a:ext cx="0" cy="5227068"/>
          </a:xfrm>
          <a:prstGeom prst="line">
            <a:avLst/>
          </a:prstGeom>
          <a:ln w="635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DA7AFAE-2880-4677-B92B-DB5468D9CA81}"/>
              </a:ext>
            </a:extLst>
          </p:cNvPr>
          <p:cNvCxnSpPr>
            <a:cxnSpLocks/>
          </p:cNvCxnSpPr>
          <p:nvPr/>
        </p:nvCxnSpPr>
        <p:spPr>
          <a:xfrm>
            <a:off x="1796921" y="1264041"/>
            <a:ext cx="0" cy="5227068"/>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3B007FB-C91D-4542-9071-FC9B5BC8E938}"/>
              </a:ext>
            </a:extLst>
          </p:cNvPr>
          <p:cNvCxnSpPr>
            <a:cxnSpLocks/>
          </p:cNvCxnSpPr>
          <p:nvPr/>
        </p:nvCxnSpPr>
        <p:spPr>
          <a:xfrm>
            <a:off x="3002950" y="1264041"/>
            <a:ext cx="0" cy="522706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FB2A238-A429-4F92-A342-0EFA9CDB5A72}"/>
              </a:ext>
            </a:extLst>
          </p:cNvPr>
          <p:cNvCxnSpPr>
            <a:cxnSpLocks/>
          </p:cNvCxnSpPr>
          <p:nvPr/>
        </p:nvCxnSpPr>
        <p:spPr>
          <a:xfrm>
            <a:off x="1851684" y="1264041"/>
            <a:ext cx="0" cy="5227068"/>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C023DE1-2B70-4EC6-A037-3515BE140D11}"/>
              </a:ext>
            </a:extLst>
          </p:cNvPr>
          <p:cNvCxnSpPr>
            <a:cxnSpLocks/>
          </p:cNvCxnSpPr>
          <p:nvPr/>
        </p:nvCxnSpPr>
        <p:spPr>
          <a:xfrm>
            <a:off x="1459676" y="1264041"/>
            <a:ext cx="0" cy="522706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Content Placeholder 2">
            <a:extLst>
              <a:ext uri="{FF2B5EF4-FFF2-40B4-BE49-F238E27FC236}">
                <a16:creationId xmlns:a16="http://schemas.microsoft.com/office/drawing/2014/main" id="{DB126DC1-9921-416A-9709-6E7012A0275B}"/>
              </a:ext>
            </a:extLst>
          </p:cNvPr>
          <p:cNvSpPr>
            <a:spLocks noGrp="1"/>
          </p:cNvSpPr>
          <p:nvPr>
            <p:ph idx="1"/>
          </p:nvPr>
        </p:nvSpPr>
        <p:spPr>
          <a:xfrm>
            <a:off x="4129126" y="3912124"/>
            <a:ext cx="7440984" cy="2351943"/>
          </a:xfrm>
        </p:spPr>
        <p:txBody>
          <a:bodyPr>
            <a:normAutofit fontScale="77500" lnSpcReduction="20000"/>
          </a:bodyPr>
          <a:lstStyle/>
          <a:p>
            <a:r>
              <a:rPr lang="en-US" dirty="0"/>
              <a:t>Found in GOES-16/17/18, but stronger for GOES-18.</a:t>
            </a:r>
          </a:p>
          <a:p>
            <a:r>
              <a:rPr lang="en-US" dirty="0"/>
              <a:t>Confirmed with Fourier analysis</a:t>
            </a:r>
          </a:p>
          <a:p>
            <a:r>
              <a:rPr lang="en-US" dirty="0"/>
              <a:t>Similar in all four corners</a:t>
            </a:r>
          </a:p>
          <a:p>
            <a:pPr lvl="1"/>
            <a:r>
              <a:rPr lang="en-US" dirty="0"/>
              <a:t>Perhaps everywhere in the FOR</a:t>
            </a:r>
          </a:p>
          <a:p>
            <a:r>
              <a:rPr lang="en-US" dirty="0"/>
              <a:t>FFT: G18 </a:t>
            </a:r>
            <a:r>
              <a:rPr lang="en-US" dirty="0">
                <a:sym typeface="Symbol" panose="05050102010706020507" pitchFamily="18" charset="2"/>
              </a:rPr>
              <a:t> 2 x G17; </a:t>
            </a:r>
            <a:r>
              <a:rPr lang="en-US" dirty="0"/>
              <a:t>G17 </a:t>
            </a:r>
            <a:r>
              <a:rPr lang="en-US" dirty="0">
                <a:sym typeface="Symbol" panose="05050102010706020507" pitchFamily="18" charset="2"/>
              </a:rPr>
              <a:t> 2 x G16 </a:t>
            </a:r>
          </a:p>
          <a:p>
            <a:r>
              <a:rPr lang="en-US" dirty="0"/>
              <a:t>Common characteristic frequencies for </a:t>
            </a:r>
            <a:r>
              <a:rPr lang="en-US" b="1" dirty="0">
                <a:solidFill>
                  <a:srgbClr val="FF0000"/>
                </a:solidFill>
              </a:rPr>
              <a:t>three</a:t>
            </a:r>
            <a:r>
              <a:rPr lang="en-US" dirty="0"/>
              <a:t> or </a:t>
            </a:r>
            <a:r>
              <a:rPr lang="en-US" b="1" dirty="0">
                <a:solidFill>
                  <a:srgbClr val="0070C0"/>
                </a:solidFill>
              </a:rPr>
              <a:t>two</a:t>
            </a:r>
            <a:r>
              <a:rPr lang="en-US" dirty="0"/>
              <a:t> ABIs</a:t>
            </a:r>
          </a:p>
        </p:txBody>
      </p:sp>
      <p:cxnSp>
        <p:nvCxnSpPr>
          <p:cNvPr id="41" name="Straight Connector 40">
            <a:extLst>
              <a:ext uri="{FF2B5EF4-FFF2-40B4-BE49-F238E27FC236}">
                <a16:creationId xmlns:a16="http://schemas.microsoft.com/office/drawing/2014/main" id="{B2B4E0E4-EC07-4E6E-B7CC-74FCE935D301}"/>
              </a:ext>
            </a:extLst>
          </p:cNvPr>
          <p:cNvCxnSpPr>
            <a:cxnSpLocks/>
          </p:cNvCxnSpPr>
          <p:nvPr/>
        </p:nvCxnSpPr>
        <p:spPr>
          <a:xfrm>
            <a:off x="3380425" y="1264041"/>
            <a:ext cx="0" cy="5227068"/>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2944DEB-2F57-48EE-A798-3A0E8BDC289E}"/>
              </a:ext>
            </a:extLst>
          </p:cNvPr>
          <p:cNvCxnSpPr>
            <a:cxnSpLocks/>
          </p:cNvCxnSpPr>
          <p:nvPr/>
        </p:nvCxnSpPr>
        <p:spPr>
          <a:xfrm>
            <a:off x="3539716" y="1298590"/>
            <a:ext cx="0" cy="5227068"/>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A9D92A47-05CE-4582-8ECB-21C51B2D76AC}"/>
              </a:ext>
            </a:extLst>
          </p:cNvPr>
          <p:cNvCxnSpPr>
            <a:cxnSpLocks/>
          </p:cNvCxnSpPr>
          <p:nvPr/>
        </p:nvCxnSpPr>
        <p:spPr>
          <a:xfrm>
            <a:off x="2631474" y="1264041"/>
            <a:ext cx="0" cy="5227068"/>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EAB698BD-0602-490D-80E5-861BB0A4118A}"/>
              </a:ext>
            </a:extLst>
          </p:cNvPr>
          <p:cNvSpPr txBox="1"/>
          <p:nvPr/>
        </p:nvSpPr>
        <p:spPr>
          <a:xfrm rot="16200000">
            <a:off x="10749799" y="2161855"/>
            <a:ext cx="2164959" cy="369332"/>
          </a:xfrm>
          <a:prstGeom prst="rect">
            <a:avLst/>
          </a:prstGeom>
          <a:noFill/>
        </p:spPr>
        <p:txBody>
          <a:bodyPr wrap="square" rtlCol="0">
            <a:spAutoFit/>
          </a:bodyPr>
          <a:lstStyle/>
          <a:p>
            <a:r>
              <a:rPr lang="en-US" dirty="0"/>
              <a:t>B. Efremova</a:t>
            </a:r>
          </a:p>
        </p:txBody>
      </p:sp>
    </p:spTree>
    <p:extLst>
      <p:ext uri="{BB962C8B-B14F-4D97-AF65-F5344CB8AC3E}">
        <p14:creationId xmlns:p14="http://schemas.microsoft.com/office/powerpoint/2010/main" val="3044423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2" presetClass="entr" presetSubtype="4" fill="hold" nodeType="withEffect">
                                  <p:stCondLst>
                                    <p:cond delay="0"/>
                                  </p:stCondLst>
                                  <p:childTnLst>
                                    <p:set>
                                      <p:cBhvr>
                                        <p:cTn id="8" dur="1" fill="hold">
                                          <p:stCondLst>
                                            <p:cond delay="0"/>
                                          </p:stCondLst>
                                        </p:cTn>
                                        <p:tgtEl>
                                          <p:spTgt spid="35">
                                            <p:txEl>
                                              <p:pRg st="1" end="1"/>
                                            </p:txEl>
                                          </p:spTgt>
                                        </p:tgtEl>
                                        <p:attrNameLst>
                                          <p:attrName>style.visibility</p:attrName>
                                        </p:attrNameLst>
                                      </p:cBhvr>
                                      <p:to>
                                        <p:strVal val="visible"/>
                                      </p:to>
                                    </p:set>
                                    <p:anim calcmode="lin" valueType="num">
                                      <p:cBhvr additive="base">
                                        <p:cTn id="9" dur="500" fill="hold"/>
                                        <p:tgtEl>
                                          <p:spTgt spid="35">
                                            <p:txEl>
                                              <p:pRg st="1" end="1"/>
                                            </p:txEl>
                                          </p:spTgt>
                                        </p:tgtEl>
                                        <p:attrNameLst>
                                          <p:attrName>ppt_x</p:attrName>
                                        </p:attrNameLst>
                                      </p:cBhvr>
                                      <p:tavLst>
                                        <p:tav tm="0">
                                          <p:val>
                                            <p:strVal val="#ppt_x"/>
                                          </p:val>
                                        </p:tav>
                                        <p:tav tm="100000">
                                          <p:val>
                                            <p:strVal val="#ppt_x"/>
                                          </p:val>
                                        </p:tav>
                                      </p:tavLst>
                                    </p:anim>
                                    <p:anim calcmode="lin" valueType="num">
                                      <p:cBhvr additive="base">
                                        <p:cTn id="10" dur="500" fill="hold"/>
                                        <p:tgtEl>
                                          <p:spTgt spid="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5">
                                            <p:txEl>
                                              <p:pRg st="2" end="2"/>
                                            </p:txEl>
                                          </p:spTgt>
                                        </p:tgtEl>
                                        <p:attrNameLst>
                                          <p:attrName>style.visibility</p:attrName>
                                        </p:attrNameLst>
                                      </p:cBhvr>
                                      <p:to>
                                        <p:strVal val="visible"/>
                                      </p:to>
                                    </p:set>
                                    <p:anim calcmode="lin" valueType="num">
                                      <p:cBhvr additive="base">
                                        <p:cTn id="15" dur="500" fill="hold"/>
                                        <p:tgtEl>
                                          <p:spTgt spid="35">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5">
                                            <p:txEl>
                                              <p:pRg st="2" end="2"/>
                                            </p:txEl>
                                          </p:spTgt>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 presetClass="entr" presetSubtype="4" fill="hold" nodeType="afterEffect">
                                  <p:stCondLst>
                                    <p:cond delay="1000"/>
                                  </p:stCondLst>
                                  <p:childTnLst>
                                    <p:set>
                                      <p:cBhvr>
                                        <p:cTn id="19" dur="1" fill="hold">
                                          <p:stCondLst>
                                            <p:cond delay="0"/>
                                          </p:stCondLst>
                                        </p:cTn>
                                        <p:tgtEl>
                                          <p:spTgt spid="35">
                                            <p:txEl>
                                              <p:pRg st="3" end="3"/>
                                            </p:txEl>
                                          </p:spTgt>
                                        </p:tgtEl>
                                        <p:attrNameLst>
                                          <p:attrName>style.visibility</p:attrName>
                                        </p:attrNameLst>
                                      </p:cBhvr>
                                      <p:to>
                                        <p:strVal val="visible"/>
                                      </p:to>
                                    </p:set>
                                    <p:anim calcmode="lin" valueType="num">
                                      <p:cBhvr additive="base">
                                        <p:cTn id="20" dur="500" fill="hold"/>
                                        <p:tgtEl>
                                          <p:spTgt spid="35">
                                            <p:txEl>
                                              <p:pRg st="3" end="3"/>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9"/>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childTnLst>
                                </p:cTn>
                              </p:par>
                              <p:par>
                                <p:cTn id="28" presetID="2" presetClass="entr" presetSubtype="4" fill="hold" nodeType="withEffect">
                                  <p:stCondLst>
                                    <p:cond delay="0"/>
                                  </p:stCondLst>
                                  <p:childTnLst>
                                    <p:set>
                                      <p:cBhvr>
                                        <p:cTn id="29" dur="1" fill="hold">
                                          <p:stCondLst>
                                            <p:cond delay="0"/>
                                          </p:stCondLst>
                                        </p:cTn>
                                        <p:tgtEl>
                                          <p:spTgt spid="35">
                                            <p:txEl>
                                              <p:pRg st="4" end="4"/>
                                            </p:txEl>
                                          </p:spTgt>
                                        </p:tgtEl>
                                        <p:attrNameLst>
                                          <p:attrName>style.visibility</p:attrName>
                                        </p:attrNameLst>
                                      </p:cBhvr>
                                      <p:to>
                                        <p:strVal val="visible"/>
                                      </p:to>
                                    </p:set>
                                    <p:anim calcmode="lin" valueType="num">
                                      <p:cBhvr additive="base">
                                        <p:cTn id="30" dur="500" fill="hold"/>
                                        <p:tgtEl>
                                          <p:spTgt spid="35">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ppt_x"/>
                                          </p:val>
                                        </p:tav>
                                        <p:tav tm="100000">
                                          <p:val>
                                            <p:strVal val="#ppt_x"/>
                                          </p:val>
                                        </p:tav>
                                      </p:tavLst>
                                    </p:anim>
                                    <p:anim calcmode="lin" valueType="num">
                                      <p:cBhvr additive="base">
                                        <p:cTn id="37" dur="500" fill="hold"/>
                                        <p:tgtEl>
                                          <p:spTgt spid="11"/>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27"/>
                                        </p:tgtEl>
                                        <p:attrNameLst>
                                          <p:attrName>style.visibility</p:attrName>
                                        </p:attrNameLst>
                                      </p:cBhvr>
                                      <p:to>
                                        <p:strVal val="visible"/>
                                      </p:to>
                                    </p:set>
                                    <p:anim calcmode="lin" valueType="num">
                                      <p:cBhvr additive="base">
                                        <p:cTn id="40" dur="500" fill="hold"/>
                                        <p:tgtEl>
                                          <p:spTgt spid="27"/>
                                        </p:tgtEl>
                                        <p:attrNameLst>
                                          <p:attrName>ppt_x</p:attrName>
                                        </p:attrNameLst>
                                      </p:cBhvr>
                                      <p:tavLst>
                                        <p:tav tm="0">
                                          <p:val>
                                            <p:strVal val="#ppt_x"/>
                                          </p:val>
                                        </p:tav>
                                        <p:tav tm="100000">
                                          <p:val>
                                            <p:strVal val="#ppt_x"/>
                                          </p:val>
                                        </p:tav>
                                      </p:tavLst>
                                    </p:anim>
                                    <p:anim calcmode="lin" valueType="num">
                                      <p:cBhvr additive="base">
                                        <p:cTn id="41" dur="500" fill="hold"/>
                                        <p:tgtEl>
                                          <p:spTgt spid="27"/>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28"/>
                                        </p:tgtEl>
                                        <p:attrNameLst>
                                          <p:attrName>style.visibility</p:attrName>
                                        </p:attrNameLst>
                                      </p:cBhvr>
                                      <p:to>
                                        <p:strVal val="visible"/>
                                      </p:to>
                                    </p:set>
                                    <p:anim calcmode="lin" valueType="num">
                                      <p:cBhvr additive="base">
                                        <p:cTn id="44" dur="500" fill="hold"/>
                                        <p:tgtEl>
                                          <p:spTgt spid="28"/>
                                        </p:tgtEl>
                                        <p:attrNameLst>
                                          <p:attrName>ppt_x</p:attrName>
                                        </p:attrNameLst>
                                      </p:cBhvr>
                                      <p:tavLst>
                                        <p:tav tm="0">
                                          <p:val>
                                            <p:strVal val="#ppt_x"/>
                                          </p:val>
                                        </p:tav>
                                        <p:tav tm="100000">
                                          <p:val>
                                            <p:strVal val="#ppt_x"/>
                                          </p:val>
                                        </p:tav>
                                      </p:tavLst>
                                    </p:anim>
                                    <p:anim calcmode="lin" valueType="num">
                                      <p:cBhvr additive="base">
                                        <p:cTn id="45" dur="500" fill="hold"/>
                                        <p:tgtEl>
                                          <p:spTgt spid="28"/>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29"/>
                                        </p:tgtEl>
                                        <p:attrNameLst>
                                          <p:attrName>style.visibility</p:attrName>
                                        </p:attrNameLst>
                                      </p:cBhvr>
                                      <p:to>
                                        <p:strVal val="visible"/>
                                      </p:to>
                                    </p:set>
                                    <p:anim calcmode="lin" valueType="num">
                                      <p:cBhvr additive="base">
                                        <p:cTn id="48" dur="500" fill="hold"/>
                                        <p:tgtEl>
                                          <p:spTgt spid="29"/>
                                        </p:tgtEl>
                                        <p:attrNameLst>
                                          <p:attrName>ppt_x</p:attrName>
                                        </p:attrNameLst>
                                      </p:cBhvr>
                                      <p:tavLst>
                                        <p:tav tm="0">
                                          <p:val>
                                            <p:strVal val="#ppt_x"/>
                                          </p:val>
                                        </p:tav>
                                        <p:tav tm="100000">
                                          <p:val>
                                            <p:strVal val="#ppt_x"/>
                                          </p:val>
                                        </p:tav>
                                      </p:tavLst>
                                    </p:anim>
                                    <p:anim calcmode="lin" valueType="num">
                                      <p:cBhvr additive="base">
                                        <p:cTn id="49" dur="500" fill="hold"/>
                                        <p:tgtEl>
                                          <p:spTgt spid="29"/>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30"/>
                                        </p:tgtEl>
                                        <p:attrNameLst>
                                          <p:attrName>style.visibility</p:attrName>
                                        </p:attrNameLst>
                                      </p:cBhvr>
                                      <p:to>
                                        <p:strVal val="visible"/>
                                      </p:to>
                                    </p:set>
                                    <p:anim calcmode="lin" valueType="num">
                                      <p:cBhvr additive="base">
                                        <p:cTn id="52" dur="500" fill="hold"/>
                                        <p:tgtEl>
                                          <p:spTgt spid="30"/>
                                        </p:tgtEl>
                                        <p:attrNameLst>
                                          <p:attrName>ppt_x</p:attrName>
                                        </p:attrNameLst>
                                      </p:cBhvr>
                                      <p:tavLst>
                                        <p:tav tm="0">
                                          <p:val>
                                            <p:strVal val="#ppt_x"/>
                                          </p:val>
                                        </p:tav>
                                        <p:tav tm="100000">
                                          <p:val>
                                            <p:strVal val="#ppt_x"/>
                                          </p:val>
                                        </p:tav>
                                      </p:tavLst>
                                    </p:anim>
                                    <p:anim calcmode="lin" valueType="num">
                                      <p:cBhvr additive="base">
                                        <p:cTn id="53" dur="500" fill="hold"/>
                                        <p:tgtEl>
                                          <p:spTgt spid="30"/>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33"/>
                                        </p:tgtEl>
                                        <p:attrNameLst>
                                          <p:attrName>style.visibility</p:attrName>
                                        </p:attrNameLst>
                                      </p:cBhvr>
                                      <p:to>
                                        <p:strVal val="visible"/>
                                      </p:to>
                                    </p:set>
                                    <p:anim calcmode="lin" valueType="num">
                                      <p:cBhvr additive="base">
                                        <p:cTn id="56" dur="500" fill="hold"/>
                                        <p:tgtEl>
                                          <p:spTgt spid="33"/>
                                        </p:tgtEl>
                                        <p:attrNameLst>
                                          <p:attrName>ppt_x</p:attrName>
                                        </p:attrNameLst>
                                      </p:cBhvr>
                                      <p:tavLst>
                                        <p:tav tm="0">
                                          <p:val>
                                            <p:strVal val="#ppt_x"/>
                                          </p:val>
                                        </p:tav>
                                        <p:tav tm="100000">
                                          <p:val>
                                            <p:strVal val="#ppt_x"/>
                                          </p:val>
                                        </p:tav>
                                      </p:tavLst>
                                    </p:anim>
                                    <p:anim calcmode="lin" valueType="num">
                                      <p:cBhvr additive="base">
                                        <p:cTn id="57" dur="500" fill="hold"/>
                                        <p:tgtEl>
                                          <p:spTgt spid="33"/>
                                        </p:tgtEl>
                                        <p:attrNameLst>
                                          <p:attrName>ppt_y</p:attrName>
                                        </p:attrNameLst>
                                      </p:cBhvr>
                                      <p:tavLst>
                                        <p:tav tm="0">
                                          <p:val>
                                            <p:strVal val="1+#ppt_h/2"/>
                                          </p:val>
                                        </p:tav>
                                        <p:tav tm="100000">
                                          <p:val>
                                            <p:strVal val="#ppt_y"/>
                                          </p:val>
                                        </p:tav>
                                      </p:tavLst>
                                    </p:anim>
                                  </p:childTnLst>
                                </p:cTn>
                              </p:par>
                              <p:par>
                                <p:cTn id="58" presetID="2" presetClass="entr" presetSubtype="4" fill="hold" nodeType="withEffect">
                                  <p:stCondLst>
                                    <p:cond delay="0"/>
                                  </p:stCondLst>
                                  <p:childTnLst>
                                    <p:set>
                                      <p:cBhvr>
                                        <p:cTn id="59" dur="1" fill="hold">
                                          <p:stCondLst>
                                            <p:cond delay="0"/>
                                          </p:stCondLst>
                                        </p:cTn>
                                        <p:tgtEl>
                                          <p:spTgt spid="34"/>
                                        </p:tgtEl>
                                        <p:attrNameLst>
                                          <p:attrName>style.visibility</p:attrName>
                                        </p:attrNameLst>
                                      </p:cBhvr>
                                      <p:to>
                                        <p:strVal val="visible"/>
                                      </p:to>
                                    </p:set>
                                    <p:anim calcmode="lin" valueType="num">
                                      <p:cBhvr additive="base">
                                        <p:cTn id="60" dur="500" fill="hold"/>
                                        <p:tgtEl>
                                          <p:spTgt spid="34"/>
                                        </p:tgtEl>
                                        <p:attrNameLst>
                                          <p:attrName>ppt_x</p:attrName>
                                        </p:attrNameLst>
                                      </p:cBhvr>
                                      <p:tavLst>
                                        <p:tav tm="0">
                                          <p:val>
                                            <p:strVal val="#ppt_x"/>
                                          </p:val>
                                        </p:tav>
                                        <p:tav tm="100000">
                                          <p:val>
                                            <p:strVal val="#ppt_x"/>
                                          </p:val>
                                        </p:tav>
                                      </p:tavLst>
                                    </p:anim>
                                    <p:anim calcmode="lin" valueType="num">
                                      <p:cBhvr additive="base">
                                        <p:cTn id="61" dur="500" fill="hold"/>
                                        <p:tgtEl>
                                          <p:spTgt spid="34"/>
                                        </p:tgtEl>
                                        <p:attrNameLst>
                                          <p:attrName>ppt_y</p:attrName>
                                        </p:attrNameLst>
                                      </p:cBhvr>
                                      <p:tavLst>
                                        <p:tav tm="0">
                                          <p:val>
                                            <p:strVal val="1+#ppt_h/2"/>
                                          </p:val>
                                        </p:tav>
                                        <p:tav tm="100000">
                                          <p:val>
                                            <p:strVal val="#ppt_y"/>
                                          </p:val>
                                        </p:tav>
                                      </p:tavLst>
                                    </p:anim>
                                  </p:childTnLst>
                                </p:cTn>
                              </p:par>
                              <p:par>
                                <p:cTn id="62" presetID="2" presetClass="entr" presetSubtype="4" fill="hold" nodeType="withEffect">
                                  <p:stCondLst>
                                    <p:cond delay="0"/>
                                  </p:stCondLst>
                                  <p:childTnLst>
                                    <p:set>
                                      <p:cBhvr>
                                        <p:cTn id="63" dur="1" fill="hold">
                                          <p:stCondLst>
                                            <p:cond delay="0"/>
                                          </p:stCondLst>
                                        </p:cTn>
                                        <p:tgtEl>
                                          <p:spTgt spid="41"/>
                                        </p:tgtEl>
                                        <p:attrNameLst>
                                          <p:attrName>style.visibility</p:attrName>
                                        </p:attrNameLst>
                                      </p:cBhvr>
                                      <p:to>
                                        <p:strVal val="visible"/>
                                      </p:to>
                                    </p:set>
                                    <p:anim calcmode="lin" valueType="num">
                                      <p:cBhvr additive="base">
                                        <p:cTn id="64" dur="500" fill="hold"/>
                                        <p:tgtEl>
                                          <p:spTgt spid="41"/>
                                        </p:tgtEl>
                                        <p:attrNameLst>
                                          <p:attrName>ppt_x</p:attrName>
                                        </p:attrNameLst>
                                      </p:cBhvr>
                                      <p:tavLst>
                                        <p:tav tm="0">
                                          <p:val>
                                            <p:strVal val="#ppt_x"/>
                                          </p:val>
                                        </p:tav>
                                        <p:tav tm="100000">
                                          <p:val>
                                            <p:strVal val="#ppt_x"/>
                                          </p:val>
                                        </p:tav>
                                      </p:tavLst>
                                    </p:anim>
                                    <p:anim calcmode="lin" valueType="num">
                                      <p:cBhvr additive="base">
                                        <p:cTn id="65" dur="500" fill="hold"/>
                                        <p:tgtEl>
                                          <p:spTgt spid="41"/>
                                        </p:tgtEl>
                                        <p:attrNameLst>
                                          <p:attrName>ppt_y</p:attrName>
                                        </p:attrNameLst>
                                      </p:cBhvr>
                                      <p:tavLst>
                                        <p:tav tm="0">
                                          <p:val>
                                            <p:strVal val="1+#ppt_h/2"/>
                                          </p:val>
                                        </p:tav>
                                        <p:tav tm="100000">
                                          <p:val>
                                            <p:strVal val="#ppt_y"/>
                                          </p:val>
                                        </p:tav>
                                      </p:tavLst>
                                    </p:anim>
                                  </p:childTnLst>
                                </p:cTn>
                              </p:par>
                              <p:par>
                                <p:cTn id="66" presetID="2" presetClass="entr" presetSubtype="4" fill="hold" nodeType="withEffect">
                                  <p:stCondLst>
                                    <p:cond delay="0"/>
                                  </p:stCondLst>
                                  <p:childTnLst>
                                    <p:set>
                                      <p:cBhvr>
                                        <p:cTn id="67" dur="1" fill="hold">
                                          <p:stCondLst>
                                            <p:cond delay="0"/>
                                          </p:stCondLst>
                                        </p:cTn>
                                        <p:tgtEl>
                                          <p:spTgt spid="42"/>
                                        </p:tgtEl>
                                        <p:attrNameLst>
                                          <p:attrName>style.visibility</p:attrName>
                                        </p:attrNameLst>
                                      </p:cBhvr>
                                      <p:to>
                                        <p:strVal val="visible"/>
                                      </p:to>
                                    </p:set>
                                    <p:anim calcmode="lin" valueType="num">
                                      <p:cBhvr additive="base">
                                        <p:cTn id="68" dur="500" fill="hold"/>
                                        <p:tgtEl>
                                          <p:spTgt spid="42"/>
                                        </p:tgtEl>
                                        <p:attrNameLst>
                                          <p:attrName>ppt_x</p:attrName>
                                        </p:attrNameLst>
                                      </p:cBhvr>
                                      <p:tavLst>
                                        <p:tav tm="0">
                                          <p:val>
                                            <p:strVal val="#ppt_x"/>
                                          </p:val>
                                        </p:tav>
                                        <p:tav tm="100000">
                                          <p:val>
                                            <p:strVal val="#ppt_x"/>
                                          </p:val>
                                        </p:tav>
                                      </p:tavLst>
                                    </p:anim>
                                    <p:anim calcmode="lin" valueType="num">
                                      <p:cBhvr additive="base">
                                        <p:cTn id="69" dur="500" fill="hold"/>
                                        <p:tgtEl>
                                          <p:spTgt spid="42"/>
                                        </p:tgtEl>
                                        <p:attrNameLst>
                                          <p:attrName>ppt_y</p:attrName>
                                        </p:attrNameLst>
                                      </p:cBhvr>
                                      <p:tavLst>
                                        <p:tav tm="0">
                                          <p:val>
                                            <p:strVal val="1+#ppt_h/2"/>
                                          </p:val>
                                        </p:tav>
                                        <p:tav tm="100000">
                                          <p:val>
                                            <p:strVal val="#ppt_y"/>
                                          </p:val>
                                        </p:tav>
                                      </p:tavLst>
                                    </p:anim>
                                  </p:childTnLst>
                                </p:cTn>
                              </p:par>
                              <p:par>
                                <p:cTn id="70" presetID="2" presetClass="entr" presetSubtype="4" fill="hold" nodeType="withEffect">
                                  <p:stCondLst>
                                    <p:cond delay="0"/>
                                  </p:stCondLst>
                                  <p:childTnLst>
                                    <p:set>
                                      <p:cBhvr>
                                        <p:cTn id="71" dur="1" fill="hold">
                                          <p:stCondLst>
                                            <p:cond delay="0"/>
                                          </p:stCondLst>
                                        </p:cTn>
                                        <p:tgtEl>
                                          <p:spTgt spid="43"/>
                                        </p:tgtEl>
                                        <p:attrNameLst>
                                          <p:attrName>style.visibility</p:attrName>
                                        </p:attrNameLst>
                                      </p:cBhvr>
                                      <p:to>
                                        <p:strVal val="visible"/>
                                      </p:to>
                                    </p:set>
                                    <p:anim calcmode="lin" valueType="num">
                                      <p:cBhvr additive="base">
                                        <p:cTn id="72" dur="500" fill="hold"/>
                                        <p:tgtEl>
                                          <p:spTgt spid="43"/>
                                        </p:tgtEl>
                                        <p:attrNameLst>
                                          <p:attrName>ppt_x</p:attrName>
                                        </p:attrNameLst>
                                      </p:cBhvr>
                                      <p:tavLst>
                                        <p:tav tm="0">
                                          <p:val>
                                            <p:strVal val="#ppt_x"/>
                                          </p:val>
                                        </p:tav>
                                        <p:tav tm="100000">
                                          <p:val>
                                            <p:strVal val="#ppt_x"/>
                                          </p:val>
                                        </p:tav>
                                      </p:tavLst>
                                    </p:anim>
                                    <p:anim calcmode="lin" valueType="num">
                                      <p:cBhvr additive="base">
                                        <p:cTn id="73" dur="500" fill="hold"/>
                                        <p:tgtEl>
                                          <p:spTgt spid="43"/>
                                        </p:tgtEl>
                                        <p:attrNameLst>
                                          <p:attrName>ppt_y</p:attrName>
                                        </p:attrNameLst>
                                      </p:cBhvr>
                                      <p:tavLst>
                                        <p:tav tm="0">
                                          <p:val>
                                            <p:strVal val="1+#ppt_h/2"/>
                                          </p:val>
                                        </p:tav>
                                        <p:tav tm="100000">
                                          <p:val>
                                            <p:strVal val="#ppt_y"/>
                                          </p:val>
                                        </p:tav>
                                      </p:tavLst>
                                    </p:anim>
                                  </p:childTnLst>
                                </p:cTn>
                              </p:par>
                              <p:par>
                                <p:cTn id="74" presetID="2" presetClass="entr" presetSubtype="4" fill="hold" nodeType="withEffect">
                                  <p:stCondLst>
                                    <p:cond delay="0"/>
                                  </p:stCondLst>
                                  <p:childTnLst>
                                    <p:set>
                                      <p:cBhvr>
                                        <p:cTn id="75" dur="1" fill="hold">
                                          <p:stCondLst>
                                            <p:cond delay="0"/>
                                          </p:stCondLst>
                                        </p:cTn>
                                        <p:tgtEl>
                                          <p:spTgt spid="35">
                                            <p:txEl>
                                              <p:pRg st="5" end="5"/>
                                            </p:txEl>
                                          </p:spTgt>
                                        </p:tgtEl>
                                        <p:attrNameLst>
                                          <p:attrName>style.visibility</p:attrName>
                                        </p:attrNameLst>
                                      </p:cBhvr>
                                      <p:to>
                                        <p:strVal val="visible"/>
                                      </p:to>
                                    </p:set>
                                    <p:anim calcmode="lin" valueType="num">
                                      <p:cBhvr additive="base">
                                        <p:cTn id="76" dur="500" fill="hold"/>
                                        <p:tgtEl>
                                          <p:spTgt spid="35">
                                            <p:txEl>
                                              <p:pRg st="5" end="5"/>
                                            </p:txEl>
                                          </p:spTgt>
                                        </p:tgtEl>
                                        <p:attrNameLst>
                                          <p:attrName>ppt_x</p:attrName>
                                        </p:attrNameLst>
                                      </p:cBhvr>
                                      <p:tavLst>
                                        <p:tav tm="0">
                                          <p:val>
                                            <p:strVal val="#ppt_x"/>
                                          </p:val>
                                        </p:tav>
                                        <p:tav tm="100000">
                                          <p:val>
                                            <p:strVal val="#ppt_x"/>
                                          </p:val>
                                        </p:tav>
                                      </p:tavLst>
                                    </p:anim>
                                    <p:anim calcmode="lin" valueType="num">
                                      <p:cBhvr additive="base">
                                        <p:cTn id="77" dur="500" fill="hold"/>
                                        <p:tgtEl>
                                          <p:spTgt spid="3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Google Shape;208;g13d9169d9d0_0_176">
            <a:extLst>
              <a:ext uri="{FF2B5EF4-FFF2-40B4-BE49-F238E27FC236}">
                <a16:creationId xmlns:a16="http://schemas.microsoft.com/office/drawing/2014/main" id="{A0712995-584D-4E07-BA40-26727F846016}"/>
              </a:ext>
            </a:extLst>
          </p:cNvPr>
          <p:cNvPicPr preferRelativeResize="0"/>
          <p:nvPr/>
        </p:nvPicPr>
        <p:blipFill>
          <a:blip r:embed="rId2">
            <a:alphaModFix/>
          </a:blip>
          <a:stretch>
            <a:fillRect/>
          </a:stretch>
        </p:blipFill>
        <p:spPr>
          <a:xfrm>
            <a:off x="283369" y="1147472"/>
            <a:ext cx="3526631" cy="1818600"/>
          </a:xfrm>
          <a:prstGeom prst="rect">
            <a:avLst/>
          </a:prstGeom>
          <a:noFill/>
          <a:ln>
            <a:noFill/>
            <a:prstDash val="solid"/>
          </a:ln>
        </p:spPr>
      </p:pic>
      <p:sp>
        <p:nvSpPr>
          <p:cNvPr id="2" name="Title 1">
            <a:extLst>
              <a:ext uri="{FF2B5EF4-FFF2-40B4-BE49-F238E27FC236}">
                <a16:creationId xmlns:a16="http://schemas.microsoft.com/office/drawing/2014/main" id="{684EC726-93F4-4E21-BC11-099EAF15228F}"/>
              </a:ext>
            </a:extLst>
          </p:cNvPr>
          <p:cNvSpPr>
            <a:spLocks noGrp="1"/>
          </p:cNvSpPr>
          <p:nvPr>
            <p:ph type="title"/>
          </p:nvPr>
        </p:nvSpPr>
        <p:spPr/>
        <p:txBody>
          <a:bodyPr>
            <a:normAutofit fontScale="90000"/>
          </a:bodyPr>
          <a:lstStyle/>
          <a:p>
            <a:r>
              <a:rPr lang="en-US" dirty="0"/>
              <a:t>Characteristics</a:t>
            </a:r>
          </a:p>
        </p:txBody>
      </p:sp>
      <p:sp>
        <p:nvSpPr>
          <p:cNvPr id="4" name="Date Placeholder 3">
            <a:extLst>
              <a:ext uri="{FF2B5EF4-FFF2-40B4-BE49-F238E27FC236}">
                <a16:creationId xmlns:a16="http://schemas.microsoft.com/office/drawing/2014/main" id="{253F07B7-021E-486A-B0AB-19938893DF8C}"/>
              </a:ext>
            </a:extLst>
          </p:cNvPr>
          <p:cNvSpPr>
            <a:spLocks noGrp="1"/>
          </p:cNvSpPr>
          <p:nvPr>
            <p:ph type="dt" sz="half" idx="2"/>
          </p:nvPr>
        </p:nvSpPr>
        <p:spPr/>
        <p:txBody>
          <a:bodyPr/>
          <a:lstStyle/>
          <a:p>
            <a:fld id="{8849131F-46CB-4F4D-AFAC-AA02F11ACDB4}" type="datetime1">
              <a:rPr lang="en-US" smtClean="0"/>
              <a:t>7/28/2022</a:t>
            </a:fld>
            <a:endParaRPr lang="en-US" dirty="0"/>
          </a:p>
        </p:txBody>
      </p:sp>
      <p:sp>
        <p:nvSpPr>
          <p:cNvPr id="5" name="Footer Placeholder 4">
            <a:extLst>
              <a:ext uri="{FF2B5EF4-FFF2-40B4-BE49-F238E27FC236}">
                <a16:creationId xmlns:a16="http://schemas.microsoft.com/office/drawing/2014/main" id="{237BAE65-3559-4C22-B75B-76A0BCB6DFAE}"/>
              </a:ext>
            </a:extLst>
          </p:cNvPr>
          <p:cNvSpPr>
            <a:spLocks noGrp="1"/>
          </p:cNvSpPr>
          <p:nvPr>
            <p:ph type="ftr" sz="quarter" idx="3"/>
          </p:nvPr>
        </p:nvSpPr>
        <p:spPr/>
        <p:txBody>
          <a:bodyPr/>
          <a:lstStyle/>
          <a:p>
            <a:r>
              <a:rPr lang="en-US" dirty="0"/>
              <a:t>PS-PVR for Provisional Maturity of GOES-18 ABI L1b and CMI Products</a:t>
            </a:r>
          </a:p>
        </p:txBody>
      </p:sp>
      <p:sp>
        <p:nvSpPr>
          <p:cNvPr id="6" name="Slide Number Placeholder 5">
            <a:extLst>
              <a:ext uri="{FF2B5EF4-FFF2-40B4-BE49-F238E27FC236}">
                <a16:creationId xmlns:a16="http://schemas.microsoft.com/office/drawing/2014/main" id="{538F8207-CC84-4BD7-B0BE-AA37862DFD35}"/>
              </a:ext>
            </a:extLst>
          </p:cNvPr>
          <p:cNvSpPr>
            <a:spLocks noGrp="1"/>
          </p:cNvSpPr>
          <p:nvPr>
            <p:ph type="sldNum" sz="quarter" idx="4"/>
          </p:nvPr>
        </p:nvSpPr>
        <p:spPr/>
        <p:txBody>
          <a:bodyPr/>
          <a:lstStyle/>
          <a:p>
            <a:fld id="{24AD0344-B142-42FF-A24F-67F68BAAC27D}" type="slidenum">
              <a:rPr lang="en-US" smtClean="0"/>
              <a:pPr/>
              <a:t>52</a:t>
            </a:fld>
            <a:endParaRPr lang="en-US" dirty="0"/>
          </a:p>
        </p:txBody>
      </p:sp>
      <p:pic>
        <p:nvPicPr>
          <p:cNvPr id="17" name="Google Shape;218;g13d9169d9d0_0_185">
            <a:extLst>
              <a:ext uri="{FF2B5EF4-FFF2-40B4-BE49-F238E27FC236}">
                <a16:creationId xmlns:a16="http://schemas.microsoft.com/office/drawing/2014/main" id="{41F42139-7231-4243-947A-F657A74EE7BB}"/>
              </a:ext>
            </a:extLst>
          </p:cNvPr>
          <p:cNvPicPr preferRelativeResize="0"/>
          <p:nvPr/>
        </p:nvPicPr>
        <p:blipFill>
          <a:blip r:embed="rId3">
            <a:alphaModFix/>
          </a:blip>
          <a:stretch>
            <a:fillRect/>
          </a:stretch>
        </p:blipFill>
        <p:spPr>
          <a:xfrm>
            <a:off x="269300" y="2967488"/>
            <a:ext cx="3539726" cy="1820174"/>
          </a:xfrm>
          <a:prstGeom prst="rect">
            <a:avLst/>
          </a:prstGeom>
          <a:noFill/>
          <a:ln>
            <a:noFill/>
          </a:ln>
        </p:spPr>
      </p:pic>
      <p:sp>
        <p:nvSpPr>
          <p:cNvPr id="35" name="Content Placeholder 2">
            <a:extLst>
              <a:ext uri="{FF2B5EF4-FFF2-40B4-BE49-F238E27FC236}">
                <a16:creationId xmlns:a16="http://schemas.microsoft.com/office/drawing/2014/main" id="{DB126DC1-9921-416A-9709-6E7012A0275B}"/>
              </a:ext>
            </a:extLst>
          </p:cNvPr>
          <p:cNvSpPr>
            <a:spLocks noGrp="1"/>
          </p:cNvSpPr>
          <p:nvPr>
            <p:ph idx="1"/>
          </p:nvPr>
        </p:nvSpPr>
        <p:spPr>
          <a:xfrm>
            <a:off x="4129126" y="1298590"/>
            <a:ext cx="7440984" cy="4965477"/>
          </a:xfrm>
        </p:spPr>
        <p:txBody>
          <a:bodyPr>
            <a:normAutofit/>
          </a:bodyPr>
          <a:lstStyle/>
          <a:p>
            <a:r>
              <a:rPr lang="en-US" dirty="0"/>
              <a:t>Found in Channels 7–16, but stronger for Channel 7.</a:t>
            </a:r>
          </a:p>
          <a:p>
            <a:pPr lvl="1"/>
            <a:r>
              <a:rPr lang="en-US" dirty="0"/>
              <a:t>No channel-unique characteristic frequency.</a:t>
            </a:r>
          </a:p>
          <a:p>
            <a:r>
              <a:rPr lang="en-US" dirty="0"/>
              <a:t>Did not find significant change with time of day and day to day. </a:t>
            </a:r>
          </a:p>
          <a:p>
            <a:pPr lvl="1"/>
            <a:r>
              <a:rPr lang="en-US" dirty="0"/>
              <a:t>Magnitude may be larger at night.</a:t>
            </a:r>
          </a:p>
          <a:p>
            <a:r>
              <a:rPr lang="en-US" dirty="0"/>
              <a:t>Also found in AHI-8.</a:t>
            </a:r>
          </a:p>
          <a:p>
            <a:pPr lvl="1"/>
            <a:r>
              <a:rPr lang="en-US" dirty="0"/>
              <a:t>May or may not be related.</a:t>
            </a:r>
          </a:p>
        </p:txBody>
      </p:sp>
      <p:pic>
        <p:nvPicPr>
          <p:cNvPr id="38" name="Google Shape;272;g13c841c52fb_0_20">
            <a:extLst>
              <a:ext uri="{FF2B5EF4-FFF2-40B4-BE49-F238E27FC236}">
                <a16:creationId xmlns:a16="http://schemas.microsoft.com/office/drawing/2014/main" id="{0F3A50C3-03AC-4D6E-A17B-891EC07E69BE}"/>
              </a:ext>
            </a:extLst>
          </p:cNvPr>
          <p:cNvPicPr preferRelativeResize="0"/>
          <p:nvPr/>
        </p:nvPicPr>
        <p:blipFill rotWithShape="1">
          <a:blip r:embed="rId4">
            <a:alphaModFix/>
          </a:blip>
          <a:srcRect/>
          <a:stretch/>
        </p:blipFill>
        <p:spPr>
          <a:xfrm>
            <a:off x="224265" y="4793113"/>
            <a:ext cx="3573103" cy="1834829"/>
          </a:xfrm>
          <a:prstGeom prst="rect">
            <a:avLst/>
          </a:prstGeom>
          <a:noFill/>
          <a:ln>
            <a:noFill/>
          </a:ln>
        </p:spPr>
      </p:pic>
      <p:cxnSp>
        <p:nvCxnSpPr>
          <p:cNvPr id="39" name="Straight Connector 38">
            <a:extLst>
              <a:ext uri="{FF2B5EF4-FFF2-40B4-BE49-F238E27FC236}">
                <a16:creationId xmlns:a16="http://schemas.microsoft.com/office/drawing/2014/main" id="{84B1CCD0-CA5B-4F2D-BB87-A9F3A986AEC6}"/>
              </a:ext>
            </a:extLst>
          </p:cNvPr>
          <p:cNvCxnSpPr>
            <a:cxnSpLocks/>
          </p:cNvCxnSpPr>
          <p:nvPr/>
        </p:nvCxnSpPr>
        <p:spPr>
          <a:xfrm>
            <a:off x="2235740" y="1264041"/>
            <a:ext cx="0" cy="522706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F680CF7-C5AE-440B-A963-D7A3967425F5}"/>
              </a:ext>
            </a:extLst>
          </p:cNvPr>
          <p:cNvCxnSpPr>
            <a:cxnSpLocks/>
          </p:cNvCxnSpPr>
          <p:nvPr/>
        </p:nvCxnSpPr>
        <p:spPr>
          <a:xfrm>
            <a:off x="1072109" y="1264041"/>
            <a:ext cx="0" cy="522706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6BF9444-43A9-4C9C-BDA4-170F07AD7B82}"/>
              </a:ext>
            </a:extLst>
          </p:cNvPr>
          <p:cNvCxnSpPr>
            <a:cxnSpLocks/>
          </p:cNvCxnSpPr>
          <p:nvPr/>
        </p:nvCxnSpPr>
        <p:spPr>
          <a:xfrm>
            <a:off x="2921794" y="1264041"/>
            <a:ext cx="0" cy="5227068"/>
          </a:xfrm>
          <a:prstGeom prst="line">
            <a:avLst/>
          </a:prstGeom>
          <a:ln w="635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D7F59AC0-BA47-454A-8ACC-1646F52E1A24}"/>
              </a:ext>
            </a:extLst>
          </p:cNvPr>
          <p:cNvCxnSpPr>
            <a:cxnSpLocks/>
          </p:cNvCxnSpPr>
          <p:nvPr/>
        </p:nvCxnSpPr>
        <p:spPr>
          <a:xfrm>
            <a:off x="1796921" y="1264041"/>
            <a:ext cx="0" cy="522706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26DF095-93CA-4A70-97FE-BFB0683646A9}"/>
              </a:ext>
            </a:extLst>
          </p:cNvPr>
          <p:cNvCxnSpPr>
            <a:cxnSpLocks/>
          </p:cNvCxnSpPr>
          <p:nvPr/>
        </p:nvCxnSpPr>
        <p:spPr>
          <a:xfrm>
            <a:off x="3002950" y="1264041"/>
            <a:ext cx="0" cy="522706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C3B7D57-C7BD-4BCC-91A4-472477C63A30}"/>
              </a:ext>
            </a:extLst>
          </p:cNvPr>
          <p:cNvCxnSpPr>
            <a:cxnSpLocks/>
          </p:cNvCxnSpPr>
          <p:nvPr/>
        </p:nvCxnSpPr>
        <p:spPr>
          <a:xfrm>
            <a:off x="1851684" y="1264041"/>
            <a:ext cx="0" cy="522706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951B0FB-FBA1-4682-8795-05E798DD6EAC}"/>
              </a:ext>
            </a:extLst>
          </p:cNvPr>
          <p:cNvCxnSpPr>
            <a:cxnSpLocks/>
          </p:cNvCxnSpPr>
          <p:nvPr/>
        </p:nvCxnSpPr>
        <p:spPr>
          <a:xfrm>
            <a:off x="1459676" y="1264041"/>
            <a:ext cx="0" cy="522706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043F24EC-22E1-4E9A-9D54-0676A9F4EA16}"/>
              </a:ext>
            </a:extLst>
          </p:cNvPr>
          <p:cNvCxnSpPr>
            <a:cxnSpLocks/>
          </p:cNvCxnSpPr>
          <p:nvPr/>
        </p:nvCxnSpPr>
        <p:spPr>
          <a:xfrm>
            <a:off x="3380425" y="1264041"/>
            <a:ext cx="0" cy="522706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AAC1DA1E-B2D6-4C08-AC88-6F4920BC96FA}"/>
              </a:ext>
            </a:extLst>
          </p:cNvPr>
          <p:cNvCxnSpPr>
            <a:cxnSpLocks/>
          </p:cNvCxnSpPr>
          <p:nvPr/>
        </p:nvCxnSpPr>
        <p:spPr>
          <a:xfrm>
            <a:off x="3539716" y="1298590"/>
            <a:ext cx="0" cy="522706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310D921-9A86-452B-A410-C89EDEFF8020}"/>
              </a:ext>
            </a:extLst>
          </p:cNvPr>
          <p:cNvCxnSpPr>
            <a:cxnSpLocks/>
          </p:cNvCxnSpPr>
          <p:nvPr/>
        </p:nvCxnSpPr>
        <p:spPr>
          <a:xfrm>
            <a:off x="2631474" y="1264041"/>
            <a:ext cx="0" cy="522706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27783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707E7-7149-4A70-9E80-47E296A61495}"/>
              </a:ext>
            </a:extLst>
          </p:cNvPr>
          <p:cNvSpPr>
            <a:spLocks noGrp="1"/>
          </p:cNvSpPr>
          <p:nvPr>
            <p:ph type="title"/>
          </p:nvPr>
        </p:nvSpPr>
        <p:spPr/>
        <p:txBody>
          <a:bodyPr>
            <a:normAutofit fontScale="90000"/>
          </a:bodyPr>
          <a:lstStyle/>
          <a:p>
            <a:r>
              <a:rPr lang="en-US" dirty="0"/>
              <a:t>Summary of Channel 7 Noise</a:t>
            </a:r>
          </a:p>
        </p:txBody>
      </p:sp>
      <p:sp>
        <p:nvSpPr>
          <p:cNvPr id="3" name="Content Placeholder 2">
            <a:extLst>
              <a:ext uri="{FF2B5EF4-FFF2-40B4-BE49-F238E27FC236}">
                <a16:creationId xmlns:a16="http://schemas.microsoft.com/office/drawing/2014/main" id="{6BAC1579-A169-4565-A962-C1E3ACE8C3E2}"/>
              </a:ext>
            </a:extLst>
          </p:cNvPr>
          <p:cNvSpPr>
            <a:spLocks noGrp="1"/>
          </p:cNvSpPr>
          <p:nvPr>
            <p:ph idx="1"/>
          </p:nvPr>
        </p:nvSpPr>
        <p:spPr>
          <a:xfrm>
            <a:off x="621890" y="1131262"/>
            <a:ext cx="10948220" cy="5132805"/>
          </a:xfrm>
        </p:spPr>
        <p:txBody>
          <a:bodyPr>
            <a:normAutofit fontScale="92500"/>
          </a:bodyPr>
          <a:lstStyle/>
          <a:p>
            <a:r>
              <a:rPr lang="en-US" dirty="0"/>
              <a:t>GOES-18 ABI Channel 7 noise is higher than the other two ABIs in all aspects.</a:t>
            </a:r>
          </a:p>
          <a:p>
            <a:r>
              <a:rPr lang="en-US" dirty="0"/>
              <a:t>Part of the noise is not random, which may contribute to the “Barcode Artifact” in some images.</a:t>
            </a:r>
          </a:p>
          <a:p>
            <a:pPr lvl="1"/>
            <a:r>
              <a:rPr lang="en-US" dirty="0"/>
              <a:t>Especially in images of low radiance and time or channel differences.</a:t>
            </a:r>
          </a:p>
          <a:p>
            <a:r>
              <a:rPr lang="en-US" dirty="0"/>
              <a:t>Non-random noise exists in all IR channels of all ABIs, sharing common characteristic frequencies, but the magnitude is larger for GOES-18 ABI B07.</a:t>
            </a:r>
          </a:p>
          <a:p>
            <a:r>
              <a:rPr lang="en-US" dirty="0"/>
              <a:t>The characteristic frequencies are not known to change within FOR, time of day, and day to day, but the amplitude may be larger at night.</a:t>
            </a:r>
          </a:p>
          <a:p>
            <a:r>
              <a:rPr lang="en-US" dirty="0"/>
              <a:t>It is not yet known</a:t>
            </a:r>
          </a:p>
          <a:p>
            <a:pPr lvl="1"/>
            <a:r>
              <a:rPr lang="en-US" dirty="0"/>
              <a:t>Whether the non-random noise in GOES-18 ABI B07 can be reduced in operation?</a:t>
            </a:r>
          </a:p>
          <a:p>
            <a:pPr lvl="1"/>
            <a:r>
              <a:rPr lang="en-US" dirty="0"/>
              <a:t>How much will that improve L2+ products and user experience?</a:t>
            </a:r>
          </a:p>
          <a:p>
            <a:r>
              <a:rPr lang="en-US" dirty="0">
                <a:highlight>
                  <a:srgbClr val="FFFF00"/>
                </a:highlight>
              </a:rPr>
              <a:t>This issue is open</a:t>
            </a:r>
            <a:r>
              <a:rPr lang="en-US" dirty="0"/>
              <a:t>.</a:t>
            </a:r>
          </a:p>
        </p:txBody>
      </p:sp>
      <p:sp>
        <p:nvSpPr>
          <p:cNvPr id="4" name="Date Placeholder 3">
            <a:extLst>
              <a:ext uri="{FF2B5EF4-FFF2-40B4-BE49-F238E27FC236}">
                <a16:creationId xmlns:a16="http://schemas.microsoft.com/office/drawing/2014/main" id="{6D0E21F8-58FB-4758-AB59-0750F1EDA6BB}"/>
              </a:ext>
            </a:extLst>
          </p:cNvPr>
          <p:cNvSpPr>
            <a:spLocks noGrp="1"/>
          </p:cNvSpPr>
          <p:nvPr>
            <p:ph type="dt" sz="half" idx="2"/>
          </p:nvPr>
        </p:nvSpPr>
        <p:spPr/>
        <p:txBody>
          <a:bodyPr/>
          <a:lstStyle/>
          <a:p>
            <a:fld id="{3FC2DC62-B513-41BC-A825-587917FDF293}" type="datetime1">
              <a:rPr lang="en-US" smtClean="0"/>
              <a:t>7/28/2022</a:t>
            </a:fld>
            <a:endParaRPr lang="en-US" dirty="0"/>
          </a:p>
        </p:txBody>
      </p:sp>
      <p:sp>
        <p:nvSpPr>
          <p:cNvPr id="5" name="Footer Placeholder 4">
            <a:extLst>
              <a:ext uri="{FF2B5EF4-FFF2-40B4-BE49-F238E27FC236}">
                <a16:creationId xmlns:a16="http://schemas.microsoft.com/office/drawing/2014/main" id="{3C418D64-EB05-4BDB-98DD-23EADB0DCA2D}"/>
              </a:ext>
            </a:extLst>
          </p:cNvPr>
          <p:cNvSpPr>
            <a:spLocks noGrp="1"/>
          </p:cNvSpPr>
          <p:nvPr>
            <p:ph type="ftr" sz="quarter" idx="3"/>
          </p:nvPr>
        </p:nvSpPr>
        <p:spPr/>
        <p:txBody>
          <a:bodyPr/>
          <a:lstStyle/>
          <a:p>
            <a:r>
              <a:rPr lang="en-US" dirty="0"/>
              <a:t>PS-PVR for Provisional Maturity of GOES-18 ABI L1b and CMI Products</a:t>
            </a:r>
          </a:p>
        </p:txBody>
      </p:sp>
      <p:sp>
        <p:nvSpPr>
          <p:cNvPr id="6" name="Slide Number Placeholder 5">
            <a:extLst>
              <a:ext uri="{FF2B5EF4-FFF2-40B4-BE49-F238E27FC236}">
                <a16:creationId xmlns:a16="http://schemas.microsoft.com/office/drawing/2014/main" id="{57E2186A-955B-407B-B0F4-027699FCF8B8}"/>
              </a:ext>
            </a:extLst>
          </p:cNvPr>
          <p:cNvSpPr>
            <a:spLocks noGrp="1"/>
          </p:cNvSpPr>
          <p:nvPr>
            <p:ph type="sldNum" sz="quarter" idx="4"/>
          </p:nvPr>
        </p:nvSpPr>
        <p:spPr/>
        <p:txBody>
          <a:bodyPr/>
          <a:lstStyle/>
          <a:p>
            <a:fld id="{24AD0344-B142-42FF-A24F-67F68BAAC27D}" type="slidenum">
              <a:rPr lang="en-US" smtClean="0"/>
              <a:pPr/>
              <a:t>53</a:t>
            </a:fld>
            <a:endParaRPr lang="en-US" dirty="0"/>
          </a:p>
        </p:txBody>
      </p:sp>
    </p:spTree>
    <p:extLst>
      <p:ext uri="{BB962C8B-B14F-4D97-AF65-F5344CB8AC3E}">
        <p14:creationId xmlns:p14="http://schemas.microsoft.com/office/powerpoint/2010/main" val="27351706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0A3DF-5F35-4417-AA07-E225D3F7C6E0}"/>
              </a:ext>
            </a:extLst>
          </p:cNvPr>
          <p:cNvSpPr>
            <a:spLocks noGrp="1"/>
          </p:cNvSpPr>
          <p:nvPr>
            <p:ph type="title"/>
          </p:nvPr>
        </p:nvSpPr>
        <p:spPr/>
        <p:txBody>
          <a:bodyPr/>
          <a:lstStyle/>
          <a:p>
            <a:r>
              <a:rPr lang="en-US" dirty="0"/>
              <a:t>Maturity Assessment</a:t>
            </a:r>
          </a:p>
        </p:txBody>
      </p:sp>
      <p:sp>
        <p:nvSpPr>
          <p:cNvPr id="3" name="Text Placeholder 2">
            <a:extLst>
              <a:ext uri="{FF2B5EF4-FFF2-40B4-BE49-F238E27FC236}">
                <a16:creationId xmlns:a16="http://schemas.microsoft.com/office/drawing/2014/main" id="{78309D15-972E-4CB9-857E-97D7021615E5}"/>
              </a:ext>
            </a:extLst>
          </p:cNvPr>
          <p:cNvSpPr>
            <a:spLocks noGrp="1"/>
          </p:cNvSpPr>
          <p:nvPr>
            <p:ph type="body" idx="1"/>
          </p:nvPr>
        </p:nvSpPr>
        <p:spPr/>
        <p:txBody>
          <a:bodyPr/>
          <a:lstStyle/>
          <a:p>
            <a:endParaRPr lang="en-US" dirty="0"/>
          </a:p>
        </p:txBody>
      </p:sp>
      <p:sp>
        <p:nvSpPr>
          <p:cNvPr id="4" name="Date Placeholder 3">
            <a:extLst>
              <a:ext uri="{FF2B5EF4-FFF2-40B4-BE49-F238E27FC236}">
                <a16:creationId xmlns:a16="http://schemas.microsoft.com/office/drawing/2014/main" id="{A9C06B0A-FC95-40F8-8345-D6A2F5AE477F}"/>
              </a:ext>
            </a:extLst>
          </p:cNvPr>
          <p:cNvSpPr>
            <a:spLocks noGrp="1"/>
          </p:cNvSpPr>
          <p:nvPr>
            <p:ph type="dt" sz="half" idx="2"/>
          </p:nvPr>
        </p:nvSpPr>
        <p:spPr/>
        <p:txBody>
          <a:bodyPr/>
          <a:lstStyle/>
          <a:p>
            <a:fld id="{2B4DB76A-934B-4DFC-B370-9924D76024EB}" type="datetime1">
              <a:rPr lang="en-US" smtClean="0"/>
              <a:t>7/28/2022</a:t>
            </a:fld>
            <a:endParaRPr lang="en-US" dirty="0"/>
          </a:p>
        </p:txBody>
      </p:sp>
      <p:sp>
        <p:nvSpPr>
          <p:cNvPr id="5" name="Footer Placeholder 4">
            <a:extLst>
              <a:ext uri="{FF2B5EF4-FFF2-40B4-BE49-F238E27FC236}">
                <a16:creationId xmlns:a16="http://schemas.microsoft.com/office/drawing/2014/main" id="{85C8C949-6B4C-45E1-BA37-E19974ED14D7}"/>
              </a:ext>
            </a:extLst>
          </p:cNvPr>
          <p:cNvSpPr>
            <a:spLocks noGrp="1"/>
          </p:cNvSpPr>
          <p:nvPr>
            <p:ph type="ftr" sz="quarter" idx="3"/>
          </p:nvPr>
        </p:nvSpPr>
        <p:spPr/>
        <p:txBody>
          <a:bodyPr/>
          <a:lstStyle/>
          <a:p>
            <a:r>
              <a:rPr lang="en-US" dirty="0"/>
              <a:t>PS-PVR for Provisional Maturity of GOES-18 ABI L1b and CMI Products</a:t>
            </a:r>
          </a:p>
        </p:txBody>
      </p:sp>
      <p:sp>
        <p:nvSpPr>
          <p:cNvPr id="6" name="Slide Number Placeholder 5">
            <a:extLst>
              <a:ext uri="{FF2B5EF4-FFF2-40B4-BE49-F238E27FC236}">
                <a16:creationId xmlns:a16="http://schemas.microsoft.com/office/drawing/2014/main" id="{20C0BEEE-580B-4D0E-AC97-197465CF9BA4}"/>
              </a:ext>
            </a:extLst>
          </p:cNvPr>
          <p:cNvSpPr>
            <a:spLocks noGrp="1"/>
          </p:cNvSpPr>
          <p:nvPr>
            <p:ph type="sldNum" sz="quarter" idx="4"/>
          </p:nvPr>
        </p:nvSpPr>
        <p:spPr/>
        <p:txBody>
          <a:bodyPr/>
          <a:lstStyle/>
          <a:p>
            <a:fld id="{24AD0344-B142-42FF-A24F-67F68BAAC27D}" type="slidenum">
              <a:rPr lang="en-US" smtClean="0"/>
              <a:pPr/>
              <a:t>54</a:t>
            </a:fld>
            <a:endParaRPr lang="en-US" dirty="0"/>
          </a:p>
        </p:txBody>
      </p:sp>
    </p:spTree>
    <p:extLst>
      <p:ext uri="{BB962C8B-B14F-4D97-AF65-F5344CB8AC3E}">
        <p14:creationId xmlns:p14="http://schemas.microsoft.com/office/powerpoint/2010/main" val="35409201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93D7F-0F5D-468F-B6BD-6436B9E4ED23}"/>
              </a:ext>
            </a:extLst>
          </p:cNvPr>
          <p:cNvSpPr>
            <a:spLocks noGrp="1"/>
          </p:cNvSpPr>
          <p:nvPr>
            <p:ph type="title"/>
          </p:nvPr>
        </p:nvSpPr>
        <p:spPr/>
        <p:txBody>
          <a:bodyPr>
            <a:normAutofit fontScale="90000"/>
          </a:bodyPr>
          <a:lstStyle/>
          <a:p>
            <a:r>
              <a:rPr lang="en-US" dirty="0"/>
              <a:t>Provisional Maturity Criteria</a:t>
            </a:r>
          </a:p>
        </p:txBody>
      </p:sp>
      <p:sp>
        <p:nvSpPr>
          <p:cNvPr id="3" name="Date Placeholder 2">
            <a:extLst>
              <a:ext uri="{FF2B5EF4-FFF2-40B4-BE49-F238E27FC236}">
                <a16:creationId xmlns:a16="http://schemas.microsoft.com/office/drawing/2014/main" id="{0FF38D6F-7958-495F-8464-695C0276B1FD}"/>
              </a:ext>
            </a:extLst>
          </p:cNvPr>
          <p:cNvSpPr>
            <a:spLocks noGrp="1"/>
          </p:cNvSpPr>
          <p:nvPr>
            <p:ph type="dt" sz="half" idx="10"/>
          </p:nvPr>
        </p:nvSpPr>
        <p:spPr/>
        <p:txBody>
          <a:bodyPr/>
          <a:lstStyle/>
          <a:p>
            <a:fld id="{6424249C-06B0-4030-BB5E-03BAC6A699A9}" type="datetime1">
              <a:rPr lang="en-US" smtClean="0"/>
              <a:t>7/28/2022</a:t>
            </a:fld>
            <a:endParaRPr lang="en-US" dirty="0"/>
          </a:p>
        </p:txBody>
      </p:sp>
      <p:sp>
        <p:nvSpPr>
          <p:cNvPr id="4" name="Footer Placeholder 3">
            <a:extLst>
              <a:ext uri="{FF2B5EF4-FFF2-40B4-BE49-F238E27FC236}">
                <a16:creationId xmlns:a16="http://schemas.microsoft.com/office/drawing/2014/main" id="{876427F3-A599-412C-862C-6C4EA28E6F78}"/>
              </a:ext>
            </a:extLst>
          </p:cNvPr>
          <p:cNvSpPr>
            <a:spLocks noGrp="1"/>
          </p:cNvSpPr>
          <p:nvPr>
            <p:ph type="ftr" sz="quarter" idx="11"/>
          </p:nvPr>
        </p:nvSpPr>
        <p:spPr/>
        <p:txBody>
          <a:bodyPr/>
          <a:lstStyle/>
          <a:p>
            <a:r>
              <a:rPr lang="en-US" dirty="0"/>
              <a:t>PS-PVR for Provisional Maturity of GOES-18 ABI L1b and CMI Products</a:t>
            </a:r>
          </a:p>
        </p:txBody>
      </p:sp>
      <p:sp>
        <p:nvSpPr>
          <p:cNvPr id="5" name="Slide Number Placeholder 4">
            <a:extLst>
              <a:ext uri="{FF2B5EF4-FFF2-40B4-BE49-F238E27FC236}">
                <a16:creationId xmlns:a16="http://schemas.microsoft.com/office/drawing/2014/main" id="{764B746E-0EC5-4F31-83D6-3E7EBC3BCBE7}"/>
              </a:ext>
            </a:extLst>
          </p:cNvPr>
          <p:cNvSpPr>
            <a:spLocks noGrp="1"/>
          </p:cNvSpPr>
          <p:nvPr>
            <p:ph type="sldNum" sz="quarter" idx="12"/>
          </p:nvPr>
        </p:nvSpPr>
        <p:spPr/>
        <p:txBody>
          <a:bodyPr/>
          <a:lstStyle/>
          <a:p>
            <a:fld id="{24AD0344-B142-42FF-A24F-67F68BAAC27D}" type="slidenum">
              <a:rPr lang="en-US" smtClean="0"/>
              <a:t>55</a:t>
            </a:fld>
            <a:endParaRPr lang="en-US" dirty="0"/>
          </a:p>
        </p:txBody>
      </p:sp>
      <p:graphicFrame>
        <p:nvGraphicFramePr>
          <p:cNvPr id="6" name="Table 5">
            <a:extLst>
              <a:ext uri="{FF2B5EF4-FFF2-40B4-BE49-F238E27FC236}">
                <a16:creationId xmlns:a16="http://schemas.microsoft.com/office/drawing/2014/main" id="{24444E6A-C091-41E8-8AA9-7D5476DD3BD7}"/>
              </a:ext>
            </a:extLst>
          </p:cNvPr>
          <p:cNvGraphicFramePr>
            <a:graphicFrameLocks noGrp="1"/>
          </p:cNvGraphicFramePr>
          <p:nvPr>
            <p:extLst>
              <p:ext uri="{D42A27DB-BD31-4B8C-83A1-F6EECF244321}">
                <p14:modId xmlns:p14="http://schemas.microsoft.com/office/powerpoint/2010/main" val="3529781212"/>
              </p:ext>
            </p:extLst>
          </p:nvPr>
        </p:nvGraphicFramePr>
        <p:xfrm>
          <a:off x="621890" y="1143872"/>
          <a:ext cx="10948220" cy="3749080"/>
        </p:xfrm>
        <a:graphic>
          <a:graphicData uri="http://schemas.openxmlformats.org/drawingml/2006/table">
            <a:tbl>
              <a:tblPr firstRow="1" bandRow="1">
                <a:tableStyleId>{5C22544A-7EE6-4342-B048-85BDC9FD1C3A}</a:tableStyleId>
              </a:tblPr>
              <a:tblGrid>
                <a:gridCol w="7306052">
                  <a:extLst>
                    <a:ext uri="{9D8B030D-6E8A-4147-A177-3AD203B41FA5}">
                      <a16:colId xmlns:a16="http://schemas.microsoft.com/office/drawing/2014/main" val="3909710922"/>
                    </a:ext>
                  </a:extLst>
                </a:gridCol>
                <a:gridCol w="3642168">
                  <a:extLst>
                    <a:ext uri="{9D8B030D-6E8A-4147-A177-3AD203B41FA5}">
                      <a16:colId xmlns:a16="http://schemas.microsoft.com/office/drawing/2014/main" val="2015368036"/>
                    </a:ext>
                  </a:extLst>
                </a:gridCol>
              </a:tblGrid>
              <a:tr h="370840">
                <a:tc>
                  <a:txBody>
                    <a:bodyPr/>
                    <a:lstStyle/>
                    <a:p>
                      <a:pPr marL="0" marR="0" lvl="0" indent="0" algn="ctr" rtl="0">
                        <a:lnSpc>
                          <a:spcPct val="100000"/>
                        </a:lnSpc>
                        <a:spcBef>
                          <a:spcPts val="0"/>
                        </a:spcBef>
                        <a:spcAft>
                          <a:spcPts val="0"/>
                        </a:spcAft>
                        <a:buClr>
                          <a:srgbClr val="000000"/>
                        </a:buClr>
                        <a:buSzPct val="25000"/>
                        <a:buFont typeface="Arial"/>
                        <a:buNone/>
                      </a:pPr>
                      <a:r>
                        <a:rPr lang="en" sz="2400" b="1" u="none" strike="noStrike" cap="none" dirty="0">
                          <a:solidFill>
                            <a:srgbClr val="FFFFFF"/>
                          </a:solidFill>
                        </a:rPr>
                        <a:t>Preparation Activities</a:t>
                      </a:r>
                    </a:p>
                  </a:txBody>
                  <a:tcPr marL="91450" marR="91450" marT="45725" marB="45725" anchor="ctr"/>
                </a:tc>
                <a:tc>
                  <a:txBody>
                    <a:bodyPr/>
                    <a:lstStyle/>
                    <a:p>
                      <a:pPr marL="0" marR="0" lvl="0" indent="0" algn="ctr" rtl="0">
                        <a:lnSpc>
                          <a:spcPct val="100000"/>
                        </a:lnSpc>
                        <a:spcBef>
                          <a:spcPts val="0"/>
                        </a:spcBef>
                        <a:spcAft>
                          <a:spcPts val="0"/>
                        </a:spcAft>
                        <a:buClr>
                          <a:srgbClr val="000000"/>
                        </a:buClr>
                        <a:buSzPct val="25000"/>
                        <a:buFont typeface="Arial"/>
                        <a:buNone/>
                      </a:pPr>
                      <a:r>
                        <a:rPr lang="en" sz="2400" b="1" u="none" strike="noStrike" cap="none" dirty="0">
                          <a:solidFill>
                            <a:srgbClr val="FFFFFF"/>
                          </a:solidFill>
                        </a:rPr>
                        <a:t>Assessment</a:t>
                      </a:r>
                    </a:p>
                  </a:txBody>
                  <a:tcPr marL="91450" marR="91450" marT="45725" marB="45725" anchor="ctr"/>
                </a:tc>
                <a:extLst>
                  <a:ext uri="{0D108BD9-81ED-4DB2-BD59-A6C34878D82A}">
                    <a16:rowId xmlns:a16="http://schemas.microsoft.com/office/drawing/2014/main" val="4003816309"/>
                  </a:ext>
                </a:extLst>
              </a:tr>
              <a:tr h="370840">
                <a:tc>
                  <a:txBody>
                    <a:bodyPr/>
                    <a:lstStyle/>
                    <a:p>
                      <a:pPr marL="0" marR="0" lvl="0" indent="0" algn="l" rtl="0">
                        <a:lnSpc>
                          <a:spcPct val="100000"/>
                        </a:lnSpc>
                        <a:spcBef>
                          <a:spcPts val="0"/>
                        </a:spcBef>
                        <a:spcAft>
                          <a:spcPts val="0"/>
                        </a:spcAft>
                        <a:buClr>
                          <a:srgbClr val="000000"/>
                        </a:buClr>
                        <a:buSzPct val="25000"/>
                        <a:buFont typeface="Arial"/>
                        <a:buNone/>
                      </a:pPr>
                      <a:r>
                        <a:rPr lang="en" sz="1800" b="0" i="0" u="none" strike="noStrike" cap="none" dirty="0">
                          <a:solidFill>
                            <a:schemeClr val="tx1"/>
                          </a:solidFill>
                          <a:latin typeface="+mn-lt"/>
                          <a:ea typeface="Arial"/>
                          <a:cs typeface="Arial"/>
                          <a:sym typeface="Arial"/>
                        </a:rPr>
                        <a:t>Validation activities are ongoing and the general research community is now encouraged to participate.</a:t>
                      </a:r>
                      <a:endParaRPr lang="en" sz="1800" u="none" strike="noStrike" cap="none" dirty="0">
                        <a:solidFill>
                          <a:schemeClr val="tx1"/>
                        </a:solidFill>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b="0" i="0" u="none" strike="noStrike" cap="none" dirty="0">
                          <a:solidFill>
                            <a:schemeClr val="tx1"/>
                          </a:solidFill>
                          <a:latin typeface="+mn-lt"/>
                          <a:ea typeface="Arial"/>
                          <a:cs typeface="Arial"/>
                          <a:sym typeface="Arial"/>
                        </a:rPr>
                        <a:t>P</a:t>
                      </a:r>
                      <a:r>
                        <a:rPr lang="en" sz="1800" b="0" i="0" u="none" strike="noStrike" cap="none" dirty="0">
                          <a:solidFill>
                            <a:schemeClr val="tx1"/>
                          </a:solidFill>
                          <a:latin typeface="+mn-lt"/>
                          <a:ea typeface="Arial"/>
                          <a:cs typeface="Arial"/>
                          <a:sym typeface="Arial"/>
                        </a:rPr>
                        <a:t>roduct quality has been bench marked. </a:t>
                      </a:r>
                      <a:r>
                        <a:rPr lang="en-US" sz="1800" b="0" i="0" u="none" strike="noStrike" cap="none" dirty="0">
                          <a:solidFill>
                            <a:schemeClr val="tx1"/>
                          </a:solidFill>
                          <a:latin typeface="+mn-lt"/>
                          <a:ea typeface="Arial"/>
                          <a:cs typeface="Arial"/>
                          <a:sym typeface="Arial"/>
                        </a:rPr>
                        <a:t>C</a:t>
                      </a:r>
                      <a:r>
                        <a:rPr lang="en" sz="1800" b="0" i="0" u="none" strike="noStrike" cap="none" dirty="0">
                          <a:solidFill>
                            <a:schemeClr val="tx1"/>
                          </a:solidFill>
                          <a:latin typeface="+mn-lt"/>
                          <a:ea typeface="Arial"/>
                          <a:cs typeface="Arial"/>
                          <a:sym typeface="Arial"/>
                        </a:rPr>
                        <a:t>omprehensive validation activities are ongoing.</a:t>
                      </a:r>
                      <a:r>
                        <a:rPr lang="en" sz="1800" b="0" i="0" u="none" strike="noStrike" cap="none" baseline="0" dirty="0">
                          <a:solidFill>
                            <a:schemeClr val="tx1"/>
                          </a:solidFill>
                          <a:latin typeface="+mn-lt"/>
                          <a:ea typeface="Arial"/>
                          <a:cs typeface="Arial"/>
                          <a:sym typeface="Arial"/>
                        </a:rPr>
                        <a:t> </a:t>
                      </a:r>
                      <a:r>
                        <a:rPr lang="en-US" sz="1800" b="0" i="0" u="none" strike="noStrike" cap="none" baseline="0" dirty="0">
                          <a:solidFill>
                            <a:schemeClr val="tx1"/>
                          </a:solidFill>
                          <a:latin typeface="+mn-lt"/>
                          <a:ea typeface="Arial"/>
                          <a:cs typeface="Arial"/>
                          <a:sym typeface="Arial"/>
                        </a:rPr>
                        <a:t>T</a:t>
                      </a:r>
                      <a:r>
                        <a:rPr lang="en" sz="1800" b="0" i="0" u="none" strike="noStrike" cap="none" baseline="0" dirty="0">
                          <a:solidFill>
                            <a:schemeClr val="tx1"/>
                          </a:solidFill>
                          <a:latin typeface="+mn-lt"/>
                          <a:ea typeface="Arial"/>
                          <a:cs typeface="Arial"/>
                          <a:sym typeface="Arial"/>
                        </a:rPr>
                        <a:t>he </a:t>
                      </a:r>
                      <a:r>
                        <a:rPr lang="en" sz="1800" b="0" i="0" u="none" strike="noStrike" cap="none" dirty="0">
                          <a:solidFill>
                            <a:schemeClr val="tx1"/>
                          </a:solidFill>
                          <a:latin typeface="+mn-lt"/>
                          <a:ea typeface="Arial"/>
                          <a:cs typeface="Arial"/>
                          <a:sym typeface="Arial"/>
                        </a:rPr>
                        <a:t>general research community has been actively participating</a:t>
                      </a:r>
                      <a:r>
                        <a:rPr lang="en" sz="1800" b="0" i="0" u="none" strike="noStrike" cap="none" baseline="0" dirty="0">
                          <a:solidFill>
                            <a:schemeClr val="tx1"/>
                          </a:solidFill>
                          <a:latin typeface="+mn-lt"/>
                          <a:ea typeface="Arial"/>
                          <a:cs typeface="Arial"/>
                          <a:sym typeface="Arial"/>
                        </a:rPr>
                        <a:t> and providing feedback.</a:t>
                      </a:r>
                      <a:endParaRPr lang="en" sz="1800" u="none" strike="noStrike" cap="none" dirty="0">
                        <a:solidFill>
                          <a:schemeClr val="tx1"/>
                        </a:solidFill>
                      </a:endParaRPr>
                    </a:p>
                  </a:txBody>
                  <a:tcPr marL="91450" marR="91450" marT="45725" marB="45725" anchor="ctr"/>
                </a:tc>
                <a:extLst>
                  <a:ext uri="{0D108BD9-81ED-4DB2-BD59-A6C34878D82A}">
                    <a16:rowId xmlns:a16="http://schemas.microsoft.com/office/drawing/2014/main" val="922394118"/>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1800" b="0" i="0" u="none" strike="noStrike" cap="none" dirty="0">
                          <a:solidFill>
                            <a:schemeClr val="tx1"/>
                          </a:solidFill>
                          <a:latin typeface="+mn-lt"/>
                          <a:ea typeface="Arial"/>
                          <a:cs typeface="Arial"/>
                          <a:sym typeface="Arial"/>
                        </a:rPr>
                        <a:t>Severe algorithm anomalies are identified and under analysis. Solutions to anomalies are in development and testing.</a:t>
                      </a: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US" sz="1800" b="0" i="0" u="none" strike="noStrike" cap="none" dirty="0">
                          <a:solidFill>
                            <a:schemeClr val="tx1"/>
                          </a:solidFill>
                          <a:latin typeface="+mn-lt"/>
                          <a:ea typeface="Arial"/>
                          <a:cs typeface="Arial"/>
                          <a:sym typeface="Arial"/>
                        </a:rPr>
                        <a:t>Two moderate anomalies have been resolved. One moderate anomaly is being investigated.</a:t>
                      </a:r>
                      <a:endParaRPr lang="en" sz="1800" b="0" i="0" u="none" strike="noStrike" cap="none" baseline="0" dirty="0">
                        <a:solidFill>
                          <a:schemeClr val="tx1"/>
                        </a:solidFill>
                        <a:latin typeface="+mn-lt"/>
                        <a:ea typeface="Arial"/>
                        <a:cs typeface="Arial"/>
                        <a:sym typeface="Arial"/>
                      </a:endParaRPr>
                    </a:p>
                  </a:txBody>
                  <a:tcPr marL="91450" marR="91450" marT="45725" marB="45725" anchor="ctr"/>
                </a:tc>
                <a:extLst>
                  <a:ext uri="{0D108BD9-81ED-4DB2-BD59-A6C34878D82A}">
                    <a16:rowId xmlns:a16="http://schemas.microsoft.com/office/drawing/2014/main" val="128312884"/>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1800" b="0" i="0" u="none" strike="noStrike" cap="none" dirty="0">
                          <a:solidFill>
                            <a:schemeClr val="tx1"/>
                          </a:solidFill>
                          <a:latin typeface="+mn-lt"/>
                          <a:ea typeface="Arial"/>
                          <a:cs typeface="Arial"/>
                          <a:sym typeface="Arial"/>
                        </a:rPr>
                        <a:t>Incremental product improvements may still be occurring.</a:t>
                      </a:r>
                      <a:endParaRPr lang="en" sz="1800" u="none" strike="noStrike" cap="none" dirty="0">
                        <a:solidFill>
                          <a:schemeClr val="tx1"/>
                        </a:solidFill>
                      </a:endParaRP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1800" b="0" i="0" u="none" strike="noStrike" cap="none" dirty="0">
                          <a:solidFill>
                            <a:schemeClr val="tx1"/>
                          </a:solidFill>
                          <a:latin typeface="+mn-lt"/>
                          <a:ea typeface="Arial"/>
                          <a:cs typeface="Arial"/>
                          <a:sym typeface="Arial"/>
                        </a:rPr>
                        <a:t>Incremental product improvements are expected.</a:t>
                      </a:r>
                      <a:endParaRPr lang="en" sz="1800" u="none" strike="noStrike" cap="none" dirty="0">
                        <a:solidFill>
                          <a:schemeClr val="tx1"/>
                        </a:solidFill>
                      </a:endParaRPr>
                    </a:p>
                  </a:txBody>
                  <a:tcPr marL="91450" marR="91450" marT="45725" marB="45725" anchor="ctr"/>
                </a:tc>
                <a:extLst>
                  <a:ext uri="{0D108BD9-81ED-4DB2-BD59-A6C34878D82A}">
                    <a16:rowId xmlns:a16="http://schemas.microsoft.com/office/drawing/2014/main" val="1031277738"/>
                  </a:ext>
                </a:extLst>
              </a:tr>
            </a:tbl>
          </a:graphicData>
        </a:graphic>
      </p:graphicFrame>
    </p:spTree>
    <p:extLst>
      <p:ext uri="{BB962C8B-B14F-4D97-AF65-F5344CB8AC3E}">
        <p14:creationId xmlns:p14="http://schemas.microsoft.com/office/powerpoint/2010/main" val="32564691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93D7F-0F5D-468F-B6BD-6436B9E4ED23}"/>
              </a:ext>
            </a:extLst>
          </p:cNvPr>
          <p:cNvSpPr>
            <a:spLocks noGrp="1"/>
          </p:cNvSpPr>
          <p:nvPr>
            <p:ph type="title"/>
          </p:nvPr>
        </p:nvSpPr>
        <p:spPr/>
        <p:txBody>
          <a:bodyPr>
            <a:normAutofit fontScale="90000"/>
          </a:bodyPr>
          <a:lstStyle/>
          <a:p>
            <a:r>
              <a:rPr lang="en-US" dirty="0"/>
              <a:t>Provisional Maturity Criteria</a:t>
            </a:r>
          </a:p>
        </p:txBody>
      </p:sp>
      <p:sp>
        <p:nvSpPr>
          <p:cNvPr id="3" name="Date Placeholder 2">
            <a:extLst>
              <a:ext uri="{FF2B5EF4-FFF2-40B4-BE49-F238E27FC236}">
                <a16:creationId xmlns:a16="http://schemas.microsoft.com/office/drawing/2014/main" id="{0FF38D6F-7958-495F-8464-695C0276B1FD}"/>
              </a:ext>
            </a:extLst>
          </p:cNvPr>
          <p:cNvSpPr>
            <a:spLocks noGrp="1"/>
          </p:cNvSpPr>
          <p:nvPr>
            <p:ph type="dt" sz="half" idx="10"/>
          </p:nvPr>
        </p:nvSpPr>
        <p:spPr/>
        <p:txBody>
          <a:bodyPr/>
          <a:lstStyle/>
          <a:p>
            <a:fld id="{31224640-E333-4411-A185-1776DF86BBC2}" type="datetime1">
              <a:rPr lang="en-US" smtClean="0"/>
              <a:t>7/28/2022</a:t>
            </a:fld>
            <a:endParaRPr lang="en-US" dirty="0"/>
          </a:p>
        </p:txBody>
      </p:sp>
      <p:sp>
        <p:nvSpPr>
          <p:cNvPr id="4" name="Footer Placeholder 3">
            <a:extLst>
              <a:ext uri="{FF2B5EF4-FFF2-40B4-BE49-F238E27FC236}">
                <a16:creationId xmlns:a16="http://schemas.microsoft.com/office/drawing/2014/main" id="{876427F3-A599-412C-862C-6C4EA28E6F78}"/>
              </a:ext>
            </a:extLst>
          </p:cNvPr>
          <p:cNvSpPr>
            <a:spLocks noGrp="1"/>
          </p:cNvSpPr>
          <p:nvPr>
            <p:ph type="ftr" sz="quarter" idx="11"/>
          </p:nvPr>
        </p:nvSpPr>
        <p:spPr/>
        <p:txBody>
          <a:bodyPr/>
          <a:lstStyle/>
          <a:p>
            <a:r>
              <a:rPr lang="en-US" dirty="0"/>
              <a:t>PS-PVR for Provisional Maturity of GOES-18 ABI L1b and CMI Products</a:t>
            </a:r>
          </a:p>
        </p:txBody>
      </p:sp>
      <p:sp>
        <p:nvSpPr>
          <p:cNvPr id="5" name="Slide Number Placeholder 4">
            <a:extLst>
              <a:ext uri="{FF2B5EF4-FFF2-40B4-BE49-F238E27FC236}">
                <a16:creationId xmlns:a16="http://schemas.microsoft.com/office/drawing/2014/main" id="{764B746E-0EC5-4F31-83D6-3E7EBC3BCBE7}"/>
              </a:ext>
            </a:extLst>
          </p:cNvPr>
          <p:cNvSpPr>
            <a:spLocks noGrp="1"/>
          </p:cNvSpPr>
          <p:nvPr>
            <p:ph type="sldNum" sz="quarter" idx="12"/>
          </p:nvPr>
        </p:nvSpPr>
        <p:spPr/>
        <p:txBody>
          <a:bodyPr/>
          <a:lstStyle/>
          <a:p>
            <a:fld id="{24AD0344-B142-42FF-A24F-67F68BAAC27D}" type="slidenum">
              <a:rPr lang="en-US" smtClean="0"/>
              <a:t>56</a:t>
            </a:fld>
            <a:endParaRPr lang="en-US" dirty="0"/>
          </a:p>
        </p:txBody>
      </p:sp>
      <p:graphicFrame>
        <p:nvGraphicFramePr>
          <p:cNvPr id="6" name="Table 5">
            <a:extLst>
              <a:ext uri="{FF2B5EF4-FFF2-40B4-BE49-F238E27FC236}">
                <a16:creationId xmlns:a16="http://schemas.microsoft.com/office/drawing/2014/main" id="{24444E6A-C091-41E8-8AA9-7D5476DD3BD7}"/>
              </a:ext>
            </a:extLst>
          </p:cNvPr>
          <p:cNvGraphicFramePr>
            <a:graphicFrameLocks noGrp="1"/>
          </p:cNvGraphicFramePr>
          <p:nvPr>
            <p:extLst>
              <p:ext uri="{D42A27DB-BD31-4B8C-83A1-F6EECF244321}">
                <p14:modId xmlns:p14="http://schemas.microsoft.com/office/powerpoint/2010/main" val="4277434510"/>
              </p:ext>
            </p:extLst>
          </p:nvPr>
        </p:nvGraphicFramePr>
        <p:xfrm>
          <a:off x="621890" y="1143872"/>
          <a:ext cx="10948220" cy="5029260"/>
        </p:xfrm>
        <a:graphic>
          <a:graphicData uri="http://schemas.openxmlformats.org/drawingml/2006/table">
            <a:tbl>
              <a:tblPr firstRow="1" bandRow="1">
                <a:tableStyleId>{5C22544A-7EE6-4342-B048-85BDC9FD1C3A}</a:tableStyleId>
              </a:tblPr>
              <a:tblGrid>
                <a:gridCol w="7306052">
                  <a:extLst>
                    <a:ext uri="{9D8B030D-6E8A-4147-A177-3AD203B41FA5}">
                      <a16:colId xmlns:a16="http://schemas.microsoft.com/office/drawing/2014/main" val="3909710922"/>
                    </a:ext>
                  </a:extLst>
                </a:gridCol>
                <a:gridCol w="3642168">
                  <a:extLst>
                    <a:ext uri="{9D8B030D-6E8A-4147-A177-3AD203B41FA5}">
                      <a16:colId xmlns:a16="http://schemas.microsoft.com/office/drawing/2014/main" val="2015368036"/>
                    </a:ext>
                  </a:extLst>
                </a:gridCol>
              </a:tblGrid>
              <a:tr h="370840">
                <a:tc>
                  <a:txBody>
                    <a:bodyPr/>
                    <a:lstStyle/>
                    <a:p>
                      <a:pPr marL="0" marR="0" lvl="0" indent="0" algn="ctr" rtl="0">
                        <a:lnSpc>
                          <a:spcPct val="100000"/>
                        </a:lnSpc>
                        <a:spcBef>
                          <a:spcPts val="0"/>
                        </a:spcBef>
                        <a:spcAft>
                          <a:spcPts val="0"/>
                        </a:spcAft>
                        <a:buClr>
                          <a:schemeClr val="lt1"/>
                        </a:buClr>
                        <a:buSzPct val="25000"/>
                        <a:buFont typeface="Arial"/>
                        <a:buNone/>
                      </a:pPr>
                      <a:r>
                        <a:rPr lang="en" sz="2400" b="1" u="none" strike="noStrike" cap="none" dirty="0">
                          <a:solidFill>
                            <a:schemeClr val="lt1"/>
                          </a:solidFill>
                        </a:rPr>
                        <a:t>End State</a:t>
                      </a:r>
                    </a:p>
                  </a:txBody>
                  <a:tcPr marL="91450" marR="91450" marT="45725" marB="45725" anchor="ctr"/>
                </a:tc>
                <a:tc>
                  <a:txBody>
                    <a:bodyPr/>
                    <a:lstStyle/>
                    <a:p>
                      <a:pPr marL="0" marR="0" lvl="0" indent="0" algn="ctr" rtl="0">
                        <a:lnSpc>
                          <a:spcPct val="100000"/>
                        </a:lnSpc>
                        <a:spcBef>
                          <a:spcPts val="0"/>
                        </a:spcBef>
                        <a:spcAft>
                          <a:spcPts val="0"/>
                        </a:spcAft>
                        <a:buClr>
                          <a:schemeClr val="lt1"/>
                        </a:buClr>
                        <a:buSzPct val="25000"/>
                        <a:buFont typeface="Arial"/>
                        <a:buNone/>
                      </a:pPr>
                      <a:r>
                        <a:rPr lang="en" sz="2400" b="1" u="none" strike="noStrike" cap="none" dirty="0">
                          <a:solidFill>
                            <a:schemeClr val="lt1"/>
                          </a:solidFill>
                        </a:rPr>
                        <a:t>Assessment</a:t>
                      </a:r>
                    </a:p>
                  </a:txBody>
                  <a:tcPr marL="91450" marR="91450" marT="45725" marB="45725" anchor="ctr"/>
                </a:tc>
                <a:extLst>
                  <a:ext uri="{0D108BD9-81ED-4DB2-BD59-A6C34878D82A}">
                    <a16:rowId xmlns:a16="http://schemas.microsoft.com/office/drawing/2014/main" val="4003816309"/>
                  </a:ext>
                </a:extLst>
              </a:tr>
              <a:tr h="370840">
                <a:tc>
                  <a:txBody>
                    <a:bodyPr/>
                    <a:lstStyle/>
                    <a:p>
                      <a:pPr marL="0" marR="0" lvl="0" indent="0" algn="l" rtl="0">
                        <a:lnSpc>
                          <a:spcPct val="100000"/>
                        </a:lnSpc>
                        <a:spcBef>
                          <a:spcPts val="0"/>
                        </a:spcBef>
                        <a:spcAft>
                          <a:spcPts val="0"/>
                        </a:spcAft>
                        <a:buClr>
                          <a:schemeClr val="lt1"/>
                        </a:buClr>
                        <a:buSzPct val="100000"/>
                        <a:buFont typeface="Arial"/>
                        <a:buNone/>
                      </a:pPr>
                      <a:r>
                        <a:rPr lang="en" sz="1800" b="0" i="0" u="none" strike="noStrike" cap="none" dirty="0">
                          <a:solidFill>
                            <a:schemeClr val="tx1"/>
                          </a:solidFill>
                          <a:latin typeface="+mn-lt"/>
                          <a:ea typeface="Arial"/>
                          <a:cs typeface="Arial"/>
                          <a:sym typeface="Arial"/>
                        </a:rPr>
                        <a:t>Product performance has been demonstrated through analysis of a small number of independent measurements obtained from select locations, periods, and associated ground truth or field campaign efforts.</a:t>
                      </a:r>
                    </a:p>
                  </a:txBody>
                  <a:tcPr marL="91450" marR="91450" marT="45725" marB="45725" anchor="ctr"/>
                </a:tc>
                <a:tc>
                  <a:txBody>
                    <a:bodyPr/>
                    <a:lstStyle/>
                    <a:p>
                      <a:pPr marL="0" marR="0" lvl="0" indent="0" algn="l" rtl="0">
                        <a:lnSpc>
                          <a:spcPct val="100000"/>
                        </a:lnSpc>
                        <a:spcBef>
                          <a:spcPts val="0"/>
                        </a:spcBef>
                        <a:spcAft>
                          <a:spcPts val="0"/>
                        </a:spcAft>
                        <a:buClr>
                          <a:schemeClr val="lt1"/>
                        </a:buClr>
                        <a:buSzPct val="100000"/>
                        <a:buFont typeface="Arial"/>
                        <a:buNone/>
                      </a:pPr>
                      <a:r>
                        <a:rPr lang="en-US" sz="1800" b="0" i="0" u="none" strike="noStrike" cap="none" dirty="0">
                          <a:solidFill>
                            <a:schemeClr val="tx1"/>
                          </a:solidFill>
                          <a:latin typeface="+mn-lt"/>
                          <a:ea typeface="Arial"/>
                          <a:cs typeface="Arial"/>
                          <a:sym typeface="Arial"/>
                        </a:rPr>
                        <a:t>T</a:t>
                      </a:r>
                      <a:r>
                        <a:rPr lang="en" sz="1800" b="0" i="0" u="none" strike="noStrike" cap="none" dirty="0">
                          <a:solidFill>
                            <a:schemeClr val="tx1"/>
                          </a:solidFill>
                          <a:latin typeface="+mn-lt"/>
                          <a:ea typeface="Arial"/>
                          <a:cs typeface="Arial"/>
                          <a:sym typeface="Arial"/>
                        </a:rPr>
                        <a:t>his has been demonstrated.</a:t>
                      </a:r>
                    </a:p>
                  </a:txBody>
                  <a:tcPr marL="91450" marR="91450" marT="45725" marB="45725" anchor="ctr"/>
                </a:tc>
                <a:extLst>
                  <a:ext uri="{0D108BD9-81ED-4DB2-BD59-A6C34878D82A}">
                    <a16:rowId xmlns:a16="http://schemas.microsoft.com/office/drawing/2014/main" val="922394118"/>
                  </a:ext>
                </a:extLst>
              </a:tr>
              <a:tr h="370840">
                <a:tc>
                  <a:txBody>
                    <a:bodyPr/>
                    <a:lstStyle/>
                    <a:p>
                      <a:pPr marL="0" marR="0" lvl="0" indent="0" algn="l" rtl="0">
                        <a:lnSpc>
                          <a:spcPct val="100000"/>
                        </a:lnSpc>
                        <a:spcBef>
                          <a:spcPts val="0"/>
                        </a:spcBef>
                        <a:spcAft>
                          <a:spcPts val="0"/>
                        </a:spcAft>
                        <a:buClr>
                          <a:srgbClr val="000000"/>
                        </a:buClr>
                        <a:buSzPct val="25000"/>
                        <a:buFont typeface="Arial"/>
                        <a:buNone/>
                      </a:pPr>
                      <a:r>
                        <a:rPr lang="en" sz="1800" b="0" i="0" u="none" strike="noStrike" cap="none" dirty="0">
                          <a:solidFill>
                            <a:schemeClr val="tx1"/>
                          </a:solidFill>
                          <a:latin typeface="+mn-lt"/>
                          <a:ea typeface="Arial"/>
                          <a:cs typeface="Arial"/>
                          <a:sym typeface="Arial"/>
                        </a:rPr>
                        <a:t>Product analysis is sufficient to communicate product performance to users relative to expectations (Performance Baseline).</a:t>
                      </a:r>
                      <a:endParaRPr lang="en" sz="1800" u="none" strike="noStrike" cap="none" dirty="0">
                        <a:solidFill>
                          <a:schemeClr val="tx1"/>
                        </a:solidFill>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b="0" i="0" u="none" strike="noStrike" cap="none" dirty="0">
                          <a:solidFill>
                            <a:schemeClr val="tx1"/>
                          </a:solidFill>
                          <a:latin typeface="+mn-lt"/>
                          <a:ea typeface="Arial"/>
                          <a:cs typeface="Arial"/>
                          <a:sym typeface="Arial"/>
                        </a:rPr>
                        <a:t>T</a:t>
                      </a:r>
                      <a:r>
                        <a:rPr lang="en" sz="1800" b="0" i="0" u="none" strike="noStrike" cap="none" dirty="0">
                          <a:solidFill>
                            <a:schemeClr val="tx1"/>
                          </a:solidFill>
                          <a:latin typeface="+mn-lt"/>
                          <a:ea typeface="Arial"/>
                          <a:cs typeface="Arial"/>
                          <a:sym typeface="Arial"/>
                        </a:rPr>
                        <a:t>his has been communicated</a:t>
                      </a:r>
                      <a:r>
                        <a:rPr lang="en" sz="1800" b="0" i="0" u="none" strike="noStrike" cap="none" baseline="0" dirty="0">
                          <a:solidFill>
                            <a:schemeClr val="tx1"/>
                          </a:solidFill>
                          <a:latin typeface="+mn-lt"/>
                          <a:ea typeface="Arial"/>
                          <a:cs typeface="Arial"/>
                          <a:sym typeface="Arial"/>
                        </a:rPr>
                        <a:t>.</a:t>
                      </a:r>
                      <a:endParaRPr lang="en" sz="1800" u="none" strike="noStrike" cap="none" dirty="0">
                        <a:solidFill>
                          <a:schemeClr val="tx1"/>
                        </a:solidFill>
                      </a:endParaRPr>
                    </a:p>
                  </a:txBody>
                  <a:tcPr marL="91450" marR="91450" marT="45725" marB="45725" anchor="ctr"/>
                </a:tc>
                <a:extLst>
                  <a:ext uri="{0D108BD9-81ED-4DB2-BD59-A6C34878D82A}">
                    <a16:rowId xmlns:a16="http://schemas.microsoft.com/office/drawing/2014/main" val="128312884"/>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1800" b="0" i="0" u="none" strike="noStrike" cap="none" dirty="0">
                          <a:solidFill>
                            <a:schemeClr val="tx1"/>
                          </a:solidFill>
                          <a:latin typeface="+mn-lt"/>
                          <a:ea typeface="Arial"/>
                          <a:cs typeface="Arial"/>
                          <a:sym typeface="Arial"/>
                        </a:rPr>
                        <a:t>Documentation of product performance exists that includes recommended remediation strategies for all anomalies and weaknesses. Any algorithm changes associated with severe anomalies have been documented, implemented, tested, and shared with the user community.</a:t>
                      </a: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US" sz="1800" b="0" i="0" u="none" strike="noStrike" cap="none" dirty="0">
                          <a:solidFill>
                            <a:schemeClr val="tx1"/>
                          </a:solidFill>
                          <a:latin typeface="+mn-lt"/>
                          <a:ea typeface="Arial"/>
                          <a:cs typeface="Arial"/>
                          <a:sym typeface="Arial"/>
                        </a:rPr>
                        <a:t>Product performance has </a:t>
                      </a:r>
                      <a:r>
                        <a:rPr lang="en" sz="1800" b="0" i="0" u="none" strike="noStrike" cap="none" baseline="0" dirty="0">
                          <a:solidFill>
                            <a:schemeClr val="tx1"/>
                          </a:solidFill>
                          <a:latin typeface="+mn-lt"/>
                          <a:ea typeface="Arial"/>
                          <a:cs typeface="Arial"/>
                          <a:sym typeface="Arial"/>
                        </a:rPr>
                        <a:t>been documented in test report</a:t>
                      </a:r>
                      <a:r>
                        <a:rPr lang="en-US" sz="1800" b="0" i="0" u="none" strike="noStrike" cap="none" baseline="0" dirty="0">
                          <a:solidFill>
                            <a:schemeClr val="tx1"/>
                          </a:solidFill>
                          <a:latin typeface="+mn-lt"/>
                          <a:ea typeface="Arial"/>
                          <a:cs typeface="Arial"/>
                          <a:sym typeface="Arial"/>
                        </a:rPr>
                        <a:t>s and elsewhere. A summary for general users has been submitted for Beta Maturity and will be updated for Provisional Maturity.</a:t>
                      </a:r>
                      <a:endParaRPr lang="en" sz="1800" b="0" i="0" u="none" strike="noStrike" cap="none" dirty="0">
                        <a:solidFill>
                          <a:schemeClr val="tx1"/>
                        </a:solidFill>
                        <a:latin typeface="+mn-lt"/>
                        <a:ea typeface="Arial"/>
                        <a:cs typeface="Arial"/>
                        <a:sym typeface="Arial"/>
                      </a:endParaRPr>
                    </a:p>
                  </a:txBody>
                  <a:tcPr marL="91450" marR="91450" marT="45725" marB="45725" anchor="ctr"/>
                </a:tc>
                <a:extLst>
                  <a:ext uri="{0D108BD9-81ED-4DB2-BD59-A6C34878D82A}">
                    <a16:rowId xmlns:a16="http://schemas.microsoft.com/office/drawing/2014/main" val="1031277738"/>
                  </a:ext>
                </a:extLst>
              </a:tr>
              <a:tr h="370840">
                <a:tc>
                  <a:txBody>
                    <a:bodyPr/>
                    <a:lstStyle/>
                    <a:p>
                      <a:pPr marL="0" marR="0" lvl="0" indent="0" algn="l" rtl="0">
                        <a:lnSpc>
                          <a:spcPct val="100000"/>
                        </a:lnSpc>
                        <a:spcBef>
                          <a:spcPts val="0"/>
                        </a:spcBef>
                        <a:spcAft>
                          <a:spcPts val="0"/>
                        </a:spcAft>
                        <a:buClr>
                          <a:schemeClr val="lt1"/>
                        </a:buClr>
                        <a:buSzPct val="100000"/>
                        <a:buFont typeface="Arial"/>
                        <a:buNone/>
                      </a:pPr>
                      <a:r>
                        <a:rPr lang="en" sz="1800" b="0" i="0" u="none" strike="noStrike" cap="none" dirty="0">
                          <a:solidFill>
                            <a:schemeClr val="tx1"/>
                          </a:solidFill>
                          <a:latin typeface="+mn-lt"/>
                          <a:ea typeface="Arial"/>
                          <a:cs typeface="Arial"/>
                          <a:sym typeface="Arial"/>
                        </a:rPr>
                        <a:t>Testing has been fully documented.</a:t>
                      </a:r>
                    </a:p>
                  </a:txBody>
                  <a:tcPr marL="91450" marR="91450" marT="45725" marB="45725" anchor="ctr"/>
                </a:tc>
                <a:tc>
                  <a:txBody>
                    <a:bodyPr/>
                    <a:lstStyle/>
                    <a:p>
                      <a:pPr marL="0" marR="0" lvl="0" indent="0" algn="l" rtl="0">
                        <a:lnSpc>
                          <a:spcPct val="100000"/>
                        </a:lnSpc>
                        <a:spcBef>
                          <a:spcPts val="0"/>
                        </a:spcBef>
                        <a:spcAft>
                          <a:spcPts val="0"/>
                        </a:spcAft>
                        <a:buClr>
                          <a:schemeClr val="lt1"/>
                        </a:buClr>
                        <a:buSzPct val="100000"/>
                        <a:buFont typeface="Arial"/>
                        <a:buNone/>
                      </a:pPr>
                      <a:r>
                        <a:rPr lang="en" sz="1800" b="0" i="0" u="none" strike="noStrike" cap="none" dirty="0">
                          <a:solidFill>
                            <a:schemeClr val="tx1"/>
                          </a:solidFill>
                          <a:latin typeface="+mn-lt"/>
                          <a:ea typeface="Arial"/>
                          <a:cs typeface="Arial"/>
                          <a:sym typeface="Arial"/>
                        </a:rPr>
                        <a:t>Testing has been fully documented</a:t>
                      </a:r>
                      <a:r>
                        <a:rPr lang="en" sz="1800" b="0" i="0" u="none" strike="noStrike" cap="none" baseline="0" dirty="0">
                          <a:solidFill>
                            <a:schemeClr val="tx1"/>
                          </a:solidFill>
                          <a:latin typeface="+mn-lt"/>
                          <a:ea typeface="Arial"/>
                          <a:cs typeface="Arial"/>
                          <a:sym typeface="Arial"/>
                        </a:rPr>
                        <a:t> in PLPT Report.</a:t>
                      </a:r>
                      <a:endParaRPr lang="en" sz="1800" b="0" i="0" u="none" strike="noStrike" cap="none" dirty="0">
                        <a:solidFill>
                          <a:schemeClr val="tx1"/>
                        </a:solidFill>
                        <a:latin typeface="+mn-lt"/>
                        <a:ea typeface="Arial"/>
                        <a:cs typeface="Arial"/>
                        <a:sym typeface="Arial"/>
                      </a:endParaRPr>
                    </a:p>
                  </a:txBody>
                  <a:tcPr marL="91450" marR="91450" marT="45725" marB="45725" anchor="ctr"/>
                </a:tc>
                <a:extLst>
                  <a:ext uri="{0D108BD9-81ED-4DB2-BD59-A6C34878D82A}">
                    <a16:rowId xmlns:a16="http://schemas.microsoft.com/office/drawing/2014/main" val="1245127942"/>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1800" b="0" i="0" u="none" strike="noStrike" cap="none" dirty="0">
                          <a:solidFill>
                            <a:schemeClr val="tx1"/>
                          </a:solidFill>
                          <a:latin typeface="+mn-lt"/>
                          <a:ea typeface="Arial"/>
                          <a:cs typeface="Arial"/>
                          <a:sym typeface="Arial"/>
                        </a:rPr>
                        <a:t>Product is ready for operational use and for use in comprehensive cal/val activities and product optimization.</a:t>
                      </a: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US" sz="1800" b="0" i="0" u="none" strike="noStrike" cap="none" dirty="0">
                          <a:solidFill>
                            <a:schemeClr val="tx1"/>
                          </a:solidFill>
                          <a:latin typeface="+mn-lt"/>
                          <a:ea typeface="Arial"/>
                          <a:cs typeface="Arial"/>
                          <a:sym typeface="Arial"/>
                        </a:rPr>
                        <a:t>W</a:t>
                      </a:r>
                      <a:r>
                        <a:rPr lang="en" sz="1800" b="0" i="0" u="none" strike="noStrike" cap="none" dirty="0">
                          <a:solidFill>
                            <a:schemeClr val="tx1"/>
                          </a:solidFill>
                          <a:latin typeface="+mn-lt"/>
                          <a:ea typeface="Arial"/>
                          <a:cs typeface="Arial"/>
                          <a:sym typeface="Arial"/>
                        </a:rPr>
                        <a:t>e</a:t>
                      </a:r>
                      <a:r>
                        <a:rPr lang="en" sz="1800" b="0" i="0" u="none" strike="noStrike" cap="none" baseline="0" dirty="0">
                          <a:solidFill>
                            <a:schemeClr val="tx1"/>
                          </a:solidFill>
                          <a:latin typeface="+mn-lt"/>
                          <a:ea typeface="Arial"/>
                          <a:cs typeface="Arial"/>
                          <a:sym typeface="Arial"/>
                        </a:rPr>
                        <a:t> concur.</a:t>
                      </a:r>
                      <a:endParaRPr lang="en" sz="1800" b="0" i="0" u="none" strike="noStrike" cap="none" dirty="0">
                        <a:solidFill>
                          <a:schemeClr val="tx1"/>
                        </a:solidFill>
                        <a:latin typeface="+mn-lt"/>
                        <a:ea typeface="Arial"/>
                        <a:cs typeface="Arial"/>
                        <a:sym typeface="Arial"/>
                      </a:endParaRPr>
                    </a:p>
                  </a:txBody>
                  <a:tcPr marL="91450" marR="91450" marT="45725" marB="45725" anchor="ctr"/>
                </a:tc>
                <a:extLst>
                  <a:ext uri="{0D108BD9-81ED-4DB2-BD59-A6C34878D82A}">
                    <a16:rowId xmlns:a16="http://schemas.microsoft.com/office/drawing/2014/main" val="1471559127"/>
                  </a:ext>
                </a:extLst>
              </a:tr>
            </a:tbl>
          </a:graphicData>
        </a:graphic>
      </p:graphicFrame>
    </p:spTree>
    <p:extLst>
      <p:ext uri="{BB962C8B-B14F-4D97-AF65-F5344CB8AC3E}">
        <p14:creationId xmlns:p14="http://schemas.microsoft.com/office/powerpoint/2010/main" val="38110014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EECBB-5212-42C9-A012-B1CED4CB1B28}"/>
              </a:ext>
            </a:extLst>
          </p:cNvPr>
          <p:cNvSpPr>
            <a:spLocks noGrp="1"/>
          </p:cNvSpPr>
          <p:nvPr>
            <p:ph type="title"/>
          </p:nvPr>
        </p:nvSpPr>
        <p:spPr/>
        <p:txBody>
          <a:bodyPr>
            <a:normAutofit fontScale="90000"/>
          </a:bodyPr>
          <a:lstStyle/>
          <a:p>
            <a:r>
              <a:rPr lang="en-US" dirty="0"/>
              <a:t>Past and Current Status, and Future Outlook</a:t>
            </a:r>
          </a:p>
        </p:txBody>
      </p:sp>
      <p:sp>
        <p:nvSpPr>
          <p:cNvPr id="3" name="Date Placeholder 2">
            <a:extLst>
              <a:ext uri="{FF2B5EF4-FFF2-40B4-BE49-F238E27FC236}">
                <a16:creationId xmlns:a16="http://schemas.microsoft.com/office/drawing/2014/main" id="{98F44AD8-FC81-4834-AD57-B212D82D54FB}"/>
              </a:ext>
            </a:extLst>
          </p:cNvPr>
          <p:cNvSpPr>
            <a:spLocks noGrp="1"/>
          </p:cNvSpPr>
          <p:nvPr>
            <p:ph type="dt" sz="half" idx="10"/>
          </p:nvPr>
        </p:nvSpPr>
        <p:spPr/>
        <p:txBody>
          <a:bodyPr/>
          <a:lstStyle/>
          <a:p>
            <a:fld id="{0C994DEE-EB36-4B3B-97F5-D414D232B133}" type="datetime1">
              <a:rPr lang="en-US" smtClean="0"/>
              <a:t>7/28/2022</a:t>
            </a:fld>
            <a:endParaRPr lang="en-US" dirty="0"/>
          </a:p>
        </p:txBody>
      </p:sp>
      <p:sp>
        <p:nvSpPr>
          <p:cNvPr id="4" name="Footer Placeholder 3">
            <a:extLst>
              <a:ext uri="{FF2B5EF4-FFF2-40B4-BE49-F238E27FC236}">
                <a16:creationId xmlns:a16="http://schemas.microsoft.com/office/drawing/2014/main" id="{D45B0C97-E356-48CD-8311-B7A9F6DA74A0}"/>
              </a:ext>
            </a:extLst>
          </p:cNvPr>
          <p:cNvSpPr>
            <a:spLocks noGrp="1"/>
          </p:cNvSpPr>
          <p:nvPr>
            <p:ph type="ftr" sz="quarter" idx="11"/>
          </p:nvPr>
        </p:nvSpPr>
        <p:spPr/>
        <p:txBody>
          <a:bodyPr/>
          <a:lstStyle/>
          <a:p>
            <a:r>
              <a:rPr lang="en-US" dirty="0"/>
              <a:t>PS-PVR for Provisional Maturity of GOES-18 ABI L1b and CMI Products</a:t>
            </a:r>
          </a:p>
        </p:txBody>
      </p:sp>
      <p:sp>
        <p:nvSpPr>
          <p:cNvPr id="5" name="Slide Number Placeholder 4">
            <a:extLst>
              <a:ext uri="{FF2B5EF4-FFF2-40B4-BE49-F238E27FC236}">
                <a16:creationId xmlns:a16="http://schemas.microsoft.com/office/drawing/2014/main" id="{3CE4F598-B251-49F7-B89D-B922DEC0D8A5}"/>
              </a:ext>
            </a:extLst>
          </p:cNvPr>
          <p:cNvSpPr>
            <a:spLocks noGrp="1"/>
          </p:cNvSpPr>
          <p:nvPr>
            <p:ph type="sldNum" sz="quarter" idx="12"/>
          </p:nvPr>
        </p:nvSpPr>
        <p:spPr/>
        <p:txBody>
          <a:bodyPr/>
          <a:lstStyle/>
          <a:p>
            <a:fld id="{24AD0344-B142-42FF-A24F-67F68BAAC27D}" type="slidenum">
              <a:rPr lang="en-US" smtClean="0"/>
              <a:t>57</a:t>
            </a:fld>
            <a:endParaRPr lang="en-US" dirty="0"/>
          </a:p>
        </p:txBody>
      </p:sp>
      <p:graphicFrame>
        <p:nvGraphicFramePr>
          <p:cNvPr id="6" name="Content Placeholder 4">
            <a:extLst>
              <a:ext uri="{FF2B5EF4-FFF2-40B4-BE49-F238E27FC236}">
                <a16:creationId xmlns:a16="http://schemas.microsoft.com/office/drawing/2014/main" id="{2652859A-1482-41E4-BB71-FECA6C1A3F6A}"/>
              </a:ext>
            </a:extLst>
          </p:cNvPr>
          <p:cNvGraphicFramePr>
            <a:graphicFrameLocks/>
          </p:cNvGraphicFramePr>
          <p:nvPr>
            <p:extLst>
              <p:ext uri="{D42A27DB-BD31-4B8C-83A1-F6EECF244321}">
                <p14:modId xmlns:p14="http://schemas.microsoft.com/office/powerpoint/2010/main" val="1747494918"/>
              </p:ext>
            </p:extLst>
          </p:nvPr>
        </p:nvGraphicFramePr>
        <p:xfrm>
          <a:off x="621890" y="1124744"/>
          <a:ext cx="10948221" cy="5504391"/>
        </p:xfrm>
        <a:graphic>
          <a:graphicData uri="http://schemas.openxmlformats.org/drawingml/2006/table">
            <a:tbl>
              <a:tblPr firstRow="1" bandRow="1">
                <a:tableStyleId>{5C22544A-7EE6-4342-B048-85BDC9FD1C3A}</a:tableStyleId>
              </a:tblPr>
              <a:tblGrid>
                <a:gridCol w="1632630">
                  <a:extLst>
                    <a:ext uri="{9D8B030D-6E8A-4147-A177-3AD203B41FA5}">
                      <a16:colId xmlns:a16="http://schemas.microsoft.com/office/drawing/2014/main" val="20000"/>
                    </a:ext>
                  </a:extLst>
                </a:gridCol>
                <a:gridCol w="3073185">
                  <a:extLst>
                    <a:ext uri="{9D8B030D-6E8A-4147-A177-3AD203B41FA5}">
                      <a16:colId xmlns:a16="http://schemas.microsoft.com/office/drawing/2014/main" val="20001"/>
                    </a:ext>
                  </a:extLst>
                </a:gridCol>
                <a:gridCol w="3169221">
                  <a:extLst>
                    <a:ext uri="{9D8B030D-6E8A-4147-A177-3AD203B41FA5}">
                      <a16:colId xmlns:a16="http://schemas.microsoft.com/office/drawing/2014/main" val="20002"/>
                    </a:ext>
                  </a:extLst>
                </a:gridCol>
                <a:gridCol w="3073185">
                  <a:extLst>
                    <a:ext uri="{9D8B030D-6E8A-4147-A177-3AD203B41FA5}">
                      <a16:colId xmlns:a16="http://schemas.microsoft.com/office/drawing/2014/main" val="20003"/>
                    </a:ext>
                  </a:extLst>
                </a:gridCol>
              </a:tblGrid>
              <a:tr h="380409">
                <a:tc>
                  <a:txBody>
                    <a:bodyPr/>
                    <a:lstStyle/>
                    <a:p>
                      <a:pPr algn="ctr"/>
                      <a:endParaRPr lang="en-US" sz="1800" dirty="0"/>
                    </a:p>
                  </a:txBody>
                  <a:tcPr marL="68580" marR="68580" marT="34290" marB="34290" anchor="ctr"/>
                </a:tc>
                <a:tc>
                  <a:txBody>
                    <a:bodyPr/>
                    <a:lstStyle/>
                    <a:p>
                      <a:pPr algn="ctr"/>
                      <a:r>
                        <a:rPr lang="en-US" sz="1800" dirty="0"/>
                        <a:t>Past Performance</a:t>
                      </a:r>
                    </a:p>
                  </a:txBody>
                  <a:tcPr marL="68580" marR="68580" marT="34290" marB="34290" anchor="ctr"/>
                </a:tc>
                <a:tc>
                  <a:txBody>
                    <a:bodyPr/>
                    <a:lstStyle/>
                    <a:p>
                      <a:pPr algn="ctr"/>
                      <a:r>
                        <a:rPr lang="en-US" sz="1800" dirty="0"/>
                        <a:t>Current Status</a:t>
                      </a:r>
                    </a:p>
                  </a:txBody>
                  <a:tcPr marL="68580" marR="68580" marT="34290" marB="34290" anchor="ctr"/>
                </a:tc>
                <a:tc>
                  <a:txBody>
                    <a:bodyPr/>
                    <a:lstStyle/>
                    <a:p>
                      <a:pPr algn="ctr"/>
                      <a:r>
                        <a:rPr lang="en-US" sz="1800" dirty="0"/>
                        <a:t>Future Outlook</a:t>
                      </a:r>
                    </a:p>
                  </a:txBody>
                  <a:tcPr marL="68580" marR="68580" marT="34290" marB="34290" anchor="ctr"/>
                </a:tc>
                <a:extLst>
                  <a:ext uri="{0D108BD9-81ED-4DB2-BD59-A6C34878D82A}">
                    <a16:rowId xmlns:a16="http://schemas.microsoft.com/office/drawing/2014/main" val="10000"/>
                  </a:ext>
                </a:extLst>
              </a:tr>
              <a:tr h="1202916">
                <a:tc>
                  <a:txBody>
                    <a:bodyPr/>
                    <a:lstStyle/>
                    <a:p>
                      <a:pPr algn="ctr"/>
                      <a:r>
                        <a:rPr lang="en-US" sz="1800" dirty="0"/>
                        <a:t>IR Calibration</a:t>
                      </a:r>
                    </a:p>
                  </a:txBody>
                  <a:tcPr marL="68580" marR="68580" marT="34290" marB="34290" anchor="ctr"/>
                </a:tc>
                <a:tc>
                  <a:txBody>
                    <a:bodyPr/>
                    <a:lstStyle/>
                    <a:p>
                      <a:pPr marL="111125" indent="-111125" algn="l">
                        <a:buFont typeface="Arial" pitchFamily="34" charset="0"/>
                        <a:buChar char="•"/>
                      </a:pPr>
                      <a:r>
                        <a:rPr lang="en-US" sz="1400" dirty="0">
                          <a:solidFill>
                            <a:schemeClr val="bg1"/>
                          </a:solidFill>
                        </a:rPr>
                        <a:t>Accurate and stable.</a:t>
                      </a:r>
                    </a:p>
                    <a:p>
                      <a:pPr marL="111125" indent="-111125" algn="l">
                        <a:buFont typeface="Arial" pitchFamily="34" charset="0"/>
                        <a:buChar char="•"/>
                      </a:pPr>
                      <a:r>
                        <a:rPr lang="en-US" sz="1400" dirty="0">
                          <a:solidFill>
                            <a:schemeClr val="bg1"/>
                          </a:solidFill>
                        </a:rPr>
                        <a:t>Slightly higher noise than GOES-16.</a:t>
                      </a:r>
                    </a:p>
                    <a:p>
                      <a:pPr marL="287338" lvl="1" indent="-171450" algn="l">
                        <a:buFont typeface="Courier New" panose="02070309020205020404" pitchFamily="49" charset="0"/>
                        <a:buChar char="o"/>
                      </a:pPr>
                      <a:r>
                        <a:rPr lang="en-US" sz="1400" dirty="0">
                          <a:solidFill>
                            <a:schemeClr val="bg1"/>
                          </a:solidFill>
                        </a:rPr>
                        <a:t>Except that B07 noise is much higher than GOES-16/17.</a:t>
                      </a:r>
                    </a:p>
                    <a:p>
                      <a:pPr marL="111125" indent="-111125" algn="l">
                        <a:buFont typeface="Arial" pitchFamily="34" charset="0"/>
                        <a:buChar char="•"/>
                      </a:pPr>
                      <a:r>
                        <a:rPr lang="en-US" sz="1400" dirty="0">
                          <a:solidFill>
                            <a:schemeClr val="bg1"/>
                          </a:solidFill>
                        </a:rPr>
                        <a:t>Had PICA.</a:t>
                      </a:r>
                    </a:p>
                  </a:txBody>
                  <a:tcPr marL="68580" marR="68580" marT="34290" marB="34290">
                    <a:solidFill>
                      <a:srgbClr val="009900"/>
                    </a:solidFill>
                  </a:tcPr>
                </a:tc>
                <a:tc>
                  <a:txBody>
                    <a:bodyPr/>
                    <a:lstStyle/>
                    <a:p>
                      <a:pPr marL="111125" indent="-111125" algn="l">
                        <a:buFont typeface="Arial" pitchFamily="34" charset="0"/>
                        <a:buChar char="•"/>
                      </a:pPr>
                      <a:r>
                        <a:rPr lang="en-US" sz="1400" dirty="0">
                          <a:solidFill>
                            <a:schemeClr val="tx1"/>
                          </a:solidFill>
                        </a:rPr>
                        <a:t>Corrected for PICA.</a:t>
                      </a:r>
                    </a:p>
                    <a:p>
                      <a:pPr marL="111125" marR="0" lvl="0" indent="-111125"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400" dirty="0">
                          <a:solidFill>
                            <a:schemeClr val="tx1"/>
                          </a:solidFill>
                        </a:rPr>
                        <a:t>Replaced the detector for B11 R086.</a:t>
                      </a:r>
                    </a:p>
                    <a:p>
                      <a:pPr marL="111125" marR="0" lvl="0" indent="-111125"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400" dirty="0">
                          <a:solidFill>
                            <a:schemeClr val="tx1"/>
                          </a:solidFill>
                        </a:rPr>
                        <a:t>Found the Barcode Artifact for B07 images.</a:t>
                      </a:r>
                    </a:p>
                    <a:p>
                      <a:pPr marL="293688"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400" dirty="0">
                          <a:solidFill>
                            <a:schemeClr val="tx1"/>
                          </a:solidFill>
                        </a:rPr>
                        <a:t>Ongoing characterization.</a:t>
                      </a:r>
                    </a:p>
                    <a:p>
                      <a:pPr marL="293688"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400" dirty="0">
                          <a:solidFill>
                            <a:schemeClr val="tx1"/>
                          </a:solidFill>
                        </a:rPr>
                        <a:t>Path to solution is not yet clear.</a:t>
                      </a:r>
                    </a:p>
                  </a:txBody>
                  <a:tcPr marL="68580" marR="68580" marT="34290" marB="34290">
                    <a:solidFill>
                      <a:srgbClr val="FFFF00"/>
                    </a:solidFill>
                  </a:tcPr>
                </a:tc>
                <a:tc>
                  <a:txBody>
                    <a:bodyPr/>
                    <a:lstStyle/>
                    <a:p>
                      <a:pPr marL="111125" indent="-111125" algn="l">
                        <a:buFont typeface="Arial" pitchFamily="34" charset="0"/>
                        <a:buChar char="•"/>
                      </a:pPr>
                      <a:r>
                        <a:rPr lang="en-US" sz="1400" dirty="0">
                          <a:solidFill>
                            <a:schemeClr val="tx1"/>
                          </a:solidFill>
                        </a:rPr>
                        <a:t>Transition into routine operation support, including interleave.</a:t>
                      </a:r>
                    </a:p>
                    <a:p>
                      <a:pPr marL="111125" indent="-111125" algn="l">
                        <a:buFont typeface="Arial" pitchFamily="34" charset="0"/>
                        <a:buChar char="•"/>
                      </a:pPr>
                      <a:r>
                        <a:rPr lang="en-US" sz="1400" dirty="0">
                          <a:solidFill>
                            <a:schemeClr val="tx1"/>
                          </a:solidFill>
                        </a:rPr>
                        <a:t>Mitigate the B07 noise.</a:t>
                      </a:r>
                    </a:p>
                  </a:txBody>
                  <a:tcPr marL="68580" marR="68580" marT="34290" marB="34290">
                    <a:solidFill>
                      <a:srgbClr val="99FF66"/>
                    </a:solidFill>
                  </a:tcPr>
                </a:tc>
                <a:extLst>
                  <a:ext uri="{0D108BD9-81ED-4DB2-BD59-A6C34878D82A}">
                    <a16:rowId xmlns:a16="http://schemas.microsoft.com/office/drawing/2014/main" val="10001"/>
                  </a:ext>
                </a:extLst>
              </a:tr>
              <a:tr h="1573042">
                <a:tc>
                  <a:txBody>
                    <a:bodyPr/>
                    <a:lstStyle/>
                    <a:p>
                      <a:pPr algn="ctr"/>
                      <a:r>
                        <a:rPr lang="en-US" sz="1800" dirty="0"/>
                        <a:t>VNIR Calibration</a:t>
                      </a:r>
                    </a:p>
                  </a:txBody>
                  <a:tcPr marL="68580" marR="68580" marT="34290" marB="34290" anchor="ctr"/>
                </a:tc>
                <a:tc>
                  <a:txBody>
                    <a:bodyPr/>
                    <a:lstStyle/>
                    <a:p>
                      <a:pPr marL="111125" indent="-111125" algn="l">
                        <a:buFont typeface="Arial" pitchFamily="34" charset="0"/>
                        <a:buChar char="•"/>
                      </a:pPr>
                      <a:r>
                        <a:rPr lang="en-US" sz="1400" dirty="0">
                          <a:solidFill>
                            <a:schemeClr val="bg1"/>
                          </a:solidFill>
                        </a:rPr>
                        <a:t>Accurate and stable.</a:t>
                      </a:r>
                    </a:p>
                    <a:p>
                      <a:pPr marL="111125" indent="-111125" algn="l">
                        <a:buFont typeface="Arial" pitchFamily="34" charset="0"/>
                        <a:buChar char="•"/>
                      </a:pPr>
                      <a:r>
                        <a:rPr lang="en-US" sz="1400" baseline="0" dirty="0">
                          <a:solidFill>
                            <a:schemeClr val="bg1"/>
                          </a:solidFill>
                        </a:rPr>
                        <a:t>B02 had the anticipated bias.</a:t>
                      </a:r>
                      <a:endParaRPr lang="en-US" sz="1400" dirty="0">
                        <a:solidFill>
                          <a:schemeClr val="bg1"/>
                        </a:solidFill>
                      </a:endParaRPr>
                    </a:p>
                  </a:txBody>
                  <a:tcPr marL="68580" marR="68580" marT="34290" marB="34290">
                    <a:solidFill>
                      <a:srgbClr val="009900"/>
                    </a:solidFill>
                  </a:tcPr>
                </a:tc>
                <a:tc>
                  <a:txBody>
                    <a:bodyPr/>
                    <a:lstStyle/>
                    <a:p>
                      <a:pPr marL="111125" indent="-111125" algn="l">
                        <a:buFont typeface="Arial" pitchFamily="34" charset="0"/>
                        <a:buChar char="•"/>
                      </a:pPr>
                      <a:r>
                        <a:rPr lang="en-US" sz="1400" dirty="0">
                          <a:solidFill>
                            <a:schemeClr val="bg1"/>
                          </a:solidFill>
                        </a:rPr>
                        <a:t>B02 bias has been corrected.</a:t>
                      </a:r>
                    </a:p>
                    <a:p>
                      <a:pPr marL="111125" indent="-111125" algn="l">
                        <a:buFont typeface="Arial" pitchFamily="34" charset="0"/>
                        <a:buChar char="•"/>
                      </a:pPr>
                      <a:r>
                        <a:rPr lang="en-US" sz="1400" dirty="0">
                          <a:solidFill>
                            <a:schemeClr val="bg1"/>
                          </a:solidFill>
                        </a:rPr>
                        <a:t>Downward trend of gains for most channels.</a:t>
                      </a:r>
                    </a:p>
                    <a:p>
                      <a:pPr marL="293688" lvl="1" indent="-171450" algn="l">
                        <a:buFont typeface="Courier New" panose="02070309020205020404" pitchFamily="49" charset="0"/>
                        <a:buChar char="o"/>
                      </a:pPr>
                      <a:r>
                        <a:rPr lang="en-US" sz="1400" dirty="0">
                          <a:solidFill>
                            <a:schemeClr val="bg1"/>
                          </a:solidFill>
                        </a:rPr>
                        <a:t>Likely due to “beta-dependence”.</a:t>
                      </a:r>
                    </a:p>
                    <a:p>
                      <a:pPr marL="111125" indent="-111125" algn="l">
                        <a:buFont typeface="Arial" pitchFamily="34" charset="0"/>
                        <a:buChar char="•"/>
                      </a:pPr>
                      <a:r>
                        <a:rPr lang="en-US" sz="1400" dirty="0">
                          <a:solidFill>
                            <a:schemeClr val="bg1"/>
                          </a:solidFill>
                        </a:rPr>
                        <a:t>B04 has minor striping.</a:t>
                      </a:r>
                    </a:p>
                    <a:p>
                      <a:pPr marL="111125" indent="-111125" algn="l">
                        <a:buFont typeface="Arial" pitchFamily="34" charset="0"/>
                        <a:buChar char="•"/>
                      </a:pPr>
                      <a:r>
                        <a:rPr lang="en-US" sz="1400" dirty="0">
                          <a:solidFill>
                            <a:schemeClr val="bg1"/>
                          </a:solidFill>
                        </a:rPr>
                        <a:t>B05 bias may weakly depend on scene radiance.</a:t>
                      </a:r>
                    </a:p>
                  </a:txBody>
                  <a:tcPr marL="68580" marR="68580" marT="34290" marB="34290">
                    <a:solidFill>
                      <a:srgbClr val="009900"/>
                    </a:solidFill>
                  </a:tcPr>
                </a:tc>
                <a:tc>
                  <a:txBody>
                    <a:bodyPr/>
                    <a:lstStyle/>
                    <a:p>
                      <a:pPr marL="111125" indent="-111125" algn="l">
                        <a:buFont typeface="Arial" pitchFamily="34" charset="0"/>
                        <a:buChar char="•"/>
                      </a:pPr>
                      <a:r>
                        <a:rPr lang="en-US" sz="1400" dirty="0">
                          <a:solidFill>
                            <a:schemeClr val="tx1"/>
                          </a:solidFill>
                        </a:rPr>
                        <a:t>Resolve the downward trend of gains.</a:t>
                      </a:r>
                    </a:p>
                    <a:p>
                      <a:pPr marL="111125" indent="-111125" algn="l">
                        <a:buFont typeface="Arial" pitchFamily="34" charset="0"/>
                        <a:buChar char="•"/>
                      </a:pPr>
                      <a:r>
                        <a:rPr lang="en-US" sz="1400" dirty="0">
                          <a:solidFill>
                            <a:schemeClr val="tx1"/>
                          </a:solidFill>
                        </a:rPr>
                        <a:t>Investigate the B04 striping.</a:t>
                      </a:r>
                    </a:p>
                    <a:p>
                      <a:pPr marL="111125" indent="-111125" algn="l">
                        <a:buFont typeface="Arial" pitchFamily="34" charset="0"/>
                        <a:buChar char="•"/>
                      </a:pPr>
                      <a:r>
                        <a:rPr lang="en-US" sz="1400" dirty="0">
                          <a:solidFill>
                            <a:schemeClr val="tx1"/>
                          </a:solidFill>
                        </a:rPr>
                        <a:t>Investigate the B05 scene-dependent bias.</a:t>
                      </a:r>
                    </a:p>
                  </a:txBody>
                  <a:tcPr marL="68580" marR="68580" marT="34290" marB="34290">
                    <a:solidFill>
                      <a:srgbClr val="99FF66"/>
                    </a:solidFill>
                  </a:tcPr>
                </a:tc>
                <a:extLst>
                  <a:ext uri="{0D108BD9-81ED-4DB2-BD59-A6C34878D82A}">
                    <a16:rowId xmlns:a16="http://schemas.microsoft.com/office/drawing/2014/main" val="10002"/>
                  </a:ext>
                </a:extLst>
              </a:tr>
              <a:tr h="2128235">
                <a:tc>
                  <a:txBody>
                    <a:bodyPr/>
                    <a:lstStyle/>
                    <a:p>
                      <a:pPr algn="ctr"/>
                      <a:r>
                        <a:rPr lang="en-US" sz="1800" dirty="0"/>
                        <a:t>INR</a:t>
                      </a:r>
                    </a:p>
                  </a:txBody>
                  <a:tcPr marL="68580" marR="68580" marT="34290" marB="34290" anchor="ctr"/>
                </a:tc>
                <a:tc>
                  <a:txBody>
                    <a:bodyPr/>
                    <a:lstStyle/>
                    <a:p>
                      <a:pPr marL="111125" marR="0" lvl="0" indent="-111125" algn="l" rtl="0">
                        <a:lnSpc>
                          <a:spcPct val="100000"/>
                        </a:lnSpc>
                        <a:spcBef>
                          <a:spcPts val="0"/>
                        </a:spcBef>
                        <a:spcAft>
                          <a:spcPts val="0"/>
                        </a:spcAft>
                        <a:buClr>
                          <a:schemeClr val="lt1"/>
                        </a:buClr>
                        <a:buSzPts val="1050"/>
                        <a:buFont typeface="Arial"/>
                        <a:buChar char="•"/>
                      </a:pPr>
                      <a:r>
                        <a:rPr lang="en-US" sz="1400" dirty="0">
                          <a:solidFill>
                            <a:schemeClr val="lt1"/>
                          </a:solidFill>
                        </a:rPr>
                        <a:t>Strong performance</a:t>
                      </a:r>
                      <a:endParaRPr sz="1400" dirty="0"/>
                    </a:p>
                    <a:p>
                      <a:pPr marL="287337" marR="0" lvl="1" indent="-171450" algn="l" rtl="0">
                        <a:lnSpc>
                          <a:spcPct val="100000"/>
                        </a:lnSpc>
                        <a:spcBef>
                          <a:spcPts val="0"/>
                        </a:spcBef>
                        <a:spcAft>
                          <a:spcPts val="0"/>
                        </a:spcAft>
                        <a:buClr>
                          <a:schemeClr val="lt1"/>
                        </a:buClr>
                        <a:buSzPts val="1050"/>
                        <a:buFont typeface="Courier New" panose="02070309020205020404" pitchFamily="49" charset="0"/>
                        <a:buChar char="o"/>
                      </a:pPr>
                      <a:r>
                        <a:rPr lang="en-US" sz="1400" dirty="0">
                          <a:solidFill>
                            <a:schemeClr val="lt1"/>
                          </a:solidFill>
                        </a:rPr>
                        <a:t>After the static and dynamic LOS correction, 300 µrad in total</a:t>
                      </a:r>
                      <a:endParaRPr sz="1400" dirty="0">
                        <a:solidFill>
                          <a:schemeClr val="lt1"/>
                        </a:solidFill>
                      </a:endParaRPr>
                    </a:p>
                    <a:p>
                      <a:pPr marL="233363" marR="0" lvl="1" indent="-117475" algn="l" rtl="0">
                        <a:lnSpc>
                          <a:spcPct val="100000"/>
                        </a:lnSpc>
                        <a:spcBef>
                          <a:spcPts val="0"/>
                        </a:spcBef>
                        <a:spcAft>
                          <a:spcPts val="0"/>
                        </a:spcAft>
                        <a:buClr>
                          <a:schemeClr val="lt1"/>
                        </a:buClr>
                        <a:buSzPts val="1050"/>
                        <a:buFont typeface="Noto Sans Symbols"/>
                        <a:buChar char="▪"/>
                      </a:pPr>
                      <a:r>
                        <a:rPr lang="en-US" sz="1400" u="none" strike="noStrike" cap="none" dirty="0">
                          <a:solidFill>
                            <a:schemeClr val="lt1"/>
                          </a:solidFill>
                        </a:rPr>
                        <a:t>After correction of 1</a:t>
                      </a:r>
                      <a:r>
                        <a:rPr lang="en-US" sz="1400" dirty="0">
                          <a:solidFill>
                            <a:schemeClr val="lt1"/>
                          </a:solidFill>
                        </a:rPr>
                        <a:t>0</a:t>
                      </a:r>
                      <a:r>
                        <a:rPr lang="en-US" sz="1400" u="none" strike="noStrike" cap="none" dirty="0">
                          <a:solidFill>
                            <a:schemeClr val="lt1"/>
                          </a:solidFill>
                        </a:rPr>
                        <a:t>0 µrad </a:t>
                      </a:r>
                      <a:r>
                        <a:rPr lang="en-US" sz="1400" dirty="0">
                          <a:solidFill>
                            <a:schemeClr val="lt1"/>
                          </a:solidFill>
                        </a:rPr>
                        <a:t>LWIR shift with respect to MWIR</a:t>
                      </a:r>
                      <a:endParaRPr sz="1400" dirty="0"/>
                    </a:p>
                    <a:p>
                      <a:pPr marL="111125" marR="0" lvl="0" indent="-111125" algn="l" rtl="0">
                        <a:lnSpc>
                          <a:spcPct val="100000"/>
                        </a:lnSpc>
                        <a:spcBef>
                          <a:spcPts val="0"/>
                        </a:spcBef>
                        <a:spcAft>
                          <a:spcPts val="0"/>
                        </a:spcAft>
                        <a:buClr>
                          <a:schemeClr val="lt1"/>
                        </a:buClr>
                        <a:buSzPts val="1050"/>
                        <a:buFont typeface="Arial"/>
                        <a:buChar char="•"/>
                      </a:pPr>
                      <a:r>
                        <a:rPr lang="en-US" sz="1400" dirty="0">
                          <a:solidFill>
                            <a:schemeClr val="lt1"/>
                          </a:solidFill>
                        </a:rPr>
                        <a:t>Updated RDP and scan encoder scale.</a:t>
                      </a:r>
                      <a:endParaRPr sz="1400" dirty="0"/>
                    </a:p>
                    <a:p>
                      <a:pPr marL="111125" marR="0" lvl="0" indent="-111125" algn="l" rtl="0">
                        <a:lnSpc>
                          <a:spcPct val="100000"/>
                        </a:lnSpc>
                        <a:spcBef>
                          <a:spcPts val="0"/>
                        </a:spcBef>
                        <a:spcAft>
                          <a:spcPts val="0"/>
                        </a:spcAft>
                        <a:buClr>
                          <a:schemeClr val="lt1"/>
                        </a:buClr>
                        <a:buSzPts val="1050"/>
                        <a:buFont typeface="Arial"/>
                        <a:buChar char="•"/>
                      </a:pPr>
                      <a:r>
                        <a:rPr lang="en-US" sz="1400" dirty="0">
                          <a:solidFill>
                            <a:schemeClr val="lt1"/>
                          </a:solidFill>
                        </a:rPr>
                        <a:t>The INR team (Flight, MOST, vendor, CWG) are more skillful and confident in operating the ABI navigation algorithms.</a:t>
                      </a:r>
                      <a:endParaRPr sz="1400" dirty="0">
                        <a:solidFill>
                          <a:schemeClr val="lt1"/>
                        </a:solidFill>
                      </a:endParaRPr>
                    </a:p>
                  </a:txBody>
                  <a:tcPr marL="68575" marR="68575" marT="34300" marB="34300">
                    <a:solidFill>
                      <a:srgbClr val="009900"/>
                    </a:solidFill>
                  </a:tcPr>
                </a:tc>
                <a:tc>
                  <a:txBody>
                    <a:bodyPr/>
                    <a:lstStyle/>
                    <a:p>
                      <a:pPr marL="114300" marR="0" lvl="0" indent="-114300" algn="l" rtl="0">
                        <a:spcBef>
                          <a:spcPts val="0"/>
                        </a:spcBef>
                        <a:spcAft>
                          <a:spcPts val="0"/>
                        </a:spcAft>
                        <a:buClr>
                          <a:schemeClr val="lt1"/>
                        </a:buClr>
                        <a:buSzPts val="1050"/>
                        <a:buFont typeface="Arial"/>
                        <a:buChar char="•"/>
                      </a:pPr>
                      <a:r>
                        <a:rPr lang="en-US" sz="1400" dirty="0">
                          <a:solidFill>
                            <a:schemeClr val="lt1"/>
                          </a:solidFill>
                        </a:rPr>
                        <a:t>INR is MRD-compliant.</a:t>
                      </a:r>
                    </a:p>
                    <a:p>
                      <a:pPr marL="404813" marR="0" lvl="1" indent="-285750" algn="l" rtl="0">
                        <a:spcBef>
                          <a:spcPts val="0"/>
                        </a:spcBef>
                        <a:spcAft>
                          <a:spcPts val="0"/>
                        </a:spcAft>
                        <a:buClr>
                          <a:schemeClr val="lt1"/>
                        </a:buClr>
                        <a:buSzPts val="1050"/>
                        <a:buFont typeface="Courier New" panose="02070309020205020404" pitchFamily="49" charset="0"/>
                        <a:buChar char="o"/>
                      </a:pPr>
                      <a:r>
                        <a:rPr lang="en-US" sz="1400" dirty="0">
                          <a:solidFill>
                            <a:schemeClr val="lt1"/>
                          </a:solidFill>
                        </a:rPr>
                        <a:t>Some margins are low;</a:t>
                      </a:r>
                      <a:endParaRPr sz="1400" dirty="0">
                        <a:solidFill>
                          <a:schemeClr val="lt1"/>
                        </a:solidFill>
                      </a:endParaRPr>
                    </a:p>
                    <a:p>
                      <a:pPr marL="114300" marR="0" lvl="0" indent="-114300" algn="l" rtl="0">
                        <a:spcBef>
                          <a:spcPts val="0"/>
                        </a:spcBef>
                        <a:spcAft>
                          <a:spcPts val="0"/>
                        </a:spcAft>
                        <a:buClr>
                          <a:schemeClr val="lt1"/>
                        </a:buClr>
                        <a:buSzPts val="1050"/>
                        <a:buFont typeface="Arial"/>
                        <a:buChar char="•"/>
                      </a:pPr>
                      <a:r>
                        <a:rPr lang="en-US" sz="1400" dirty="0">
                          <a:solidFill>
                            <a:schemeClr val="lt1"/>
                          </a:solidFill>
                        </a:rPr>
                        <a:t>RDP LUT are under verification and further refinement;</a:t>
                      </a:r>
                      <a:endParaRPr sz="1400" dirty="0"/>
                    </a:p>
                    <a:p>
                      <a:pPr marL="114300" marR="0" lvl="0" indent="-114300" algn="l" rtl="0">
                        <a:spcBef>
                          <a:spcPts val="0"/>
                        </a:spcBef>
                        <a:spcAft>
                          <a:spcPts val="0"/>
                        </a:spcAft>
                        <a:buClr>
                          <a:schemeClr val="lt1"/>
                        </a:buClr>
                        <a:buSzPts val="1050"/>
                        <a:buFont typeface="Arial"/>
                        <a:buChar char="•"/>
                      </a:pPr>
                      <a:r>
                        <a:rPr lang="en-US" sz="1400" dirty="0">
                          <a:solidFill>
                            <a:schemeClr val="lt1"/>
                          </a:solidFill>
                        </a:rPr>
                        <a:t>Kalman filter may need no further tuning.</a:t>
                      </a:r>
                      <a:endParaRPr sz="1400" dirty="0"/>
                    </a:p>
                  </a:txBody>
                  <a:tcPr marL="68575" marR="68575" marT="34300" marB="34300">
                    <a:solidFill>
                      <a:srgbClr val="009900"/>
                    </a:solidFill>
                  </a:tcPr>
                </a:tc>
                <a:tc>
                  <a:txBody>
                    <a:bodyPr/>
                    <a:lstStyle/>
                    <a:p>
                      <a:pPr marL="111125" marR="0" lvl="0" indent="-111125" algn="l" rtl="0">
                        <a:lnSpc>
                          <a:spcPct val="100000"/>
                        </a:lnSpc>
                        <a:spcBef>
                          <a:spcPts val="0"/>
                        </a:spcBef>
                        <a:spcAft>
                          <a:spcPts val="0"/>
                        </a:spcAft>
                        <a:buClr>
                          <a:schemeClr val="lt1"/>
                        </a:buClr>
                        <a:buSzPts val="1050"/>
                        <a:buFont typeface="Arial"/>
                        <a:buChar char="•"/>
                      </a:pPr>
                      <a:r>
                        <a:rPr lang="en-US" sz="1400" dirty="0">
                          <a:solidFill>
                            <a:schemeClr val="tx1"/>
                          </a:solidFill>
                        </a:rPr>
                        <a:t>Implement incremental improvements to make MRD compliance stable in time and with better margins.</a:t>
                      </a:r>
                      <a:endParaRPr sz="1400" dirty="0">
                        <a:solidFill>
                          <a:schemeClr val="tx1"/>
                        </a:solidFill>
                      </a:endParaRPr>
                    </a:p>
                    <a:p>
                      <a:pPr marL="111125" marR="0" lvl="0" indent="-111125" algn="l" rtl="0">
                        <a:lnSpc>
                          <a:spcPct val="100000"/>
                        </a:lnSpc>
                        <a:spcBef>
                          <a:spcPts val="0"/>
                        </a:spcBef>
                        <a:spcAft>
                          <a:spcPts val="0"/>
                        </a:spcAft>
                        <a:buClr>
                          <a:schemeClr val="lt1"/>
                        </a:buClr>
                        <a:buSzPts val="1050"/>
                        <a:buFont typeface="Arial"/>
                        <a:buChar char="•"/>
                      </a:pPr>
                      <a:r>
                        <a:rPr lang="en-US" sz="1400" dirty="0">
                          <a:solidFill>
                            <a:schemeClr val="tx1"/>
                          </a:solidFill>
                        </a:rPr>
                        <a:t>Will reach Performance Baseline.</a:t>
                      </a:r>
                      <a:endParaRPr sz="1400" dirty="0">
                        <a:solidFill>
                          <a:schemeClr val="tx1"/>
                        </a:solidFill>
                      </a:endParaRPr>
                    </a:p>
                  </a:txBody>
                  <a:tcPr marL="68575" marR="68575" marT="34300" marB="34300">
                    <a:solidFill>
                      <a:srgbClr val="99FF66"/>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9472087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Path to Full Validation</a:t>
            </a:r>
          </a:p>
        </p:txBody>
      </p:sp>
      <p:sp>
        <p:nvSpPr>
          <p:cNvPr id="3" name="Content Placeholder 2"/>
          <p:cNvSpPr>
            <a:spLocks noGrp="1"/>
          </p:cNvSpPr>
          <p:nvPr>
            <p:ph idx="1"/>
          </p:nvPr>
        </p:nvSpPr>
        <p:spPr/>
        <p:txBody>
          <a:bodyPr>
            <a:normAutofit/>
          </a:bodyPr>
          <a:lstStyle/>
          <a:p>
            <a:r>
              <a:rPr lang="en-US" dirty="0"/>
              <a:t>Complete PLPTs.</a:t>
            </a:r>
          </a:p>
          <a:p>
            <a:r>
              <a:rPr lang="en-US" dirty="0"/>
              <a:t>Resolve current issues.</a:t>
            </a:r>
          </a:p>
          <a:p>
            <a:r>
              <a:rPr lang="en-US" dirty="0"/>
              <a:t>Monitor for new anomalies.</a:t>
            </a:r>
          </a:p>
          <a:p>
            <a:r>
              <a:rPr lang="en-US" dirty="0"/>
              <a:t>Prepare comprehensive assessment of instrument performance and L1b product quality for maturity promotion.</a:t>
            </a:r>
          </a:p>
          <a:p>
            <a:r>
              <a:rPr lang="en-US" dirty="0"/>
              <a:t>Identify and manage risks.</a:t>
            </a:r>
          </a:p>
        </p:txBody>
      </p:sp>
      <p:sp>
        <p:nvSpPr>
          <p:cNvPr id="4" name="Date Placeholder 3"/>
          <p:cNvSpPr>
            <a:spLocks noGrp="1"/>
          </p:cNvSpPr>
          <p:nvPr>
            <p:ph type="dt" sz="half" idx="2"/>
          </p:nvPr>
        </p:nvSpPr>
        <p:spPr/>
        <p:txBody>
          <a:bodyPr/>
          <a:lstStyle/>
          <a:p>
            <a:fld id="{E5873295-D6F9-48E7-B62F-13EEB30B2D32}" type="datetime1">
              <a:rPr lang="en-US" smtClean="0"/>
              <a:t>7/28/2022</a:t>
            </a:fld>
            <a:endParaRPr lang="en-US" dirty="0"/>
          </a:p>
        </p:txBody>
      </p:sp>
      <p:sp>
        <p:nvSpPr>
          <p:cNvPr id="5" name="Footer Placeholder 4"/>
          <p:cNvSpPr>
            <a:spLocks noGrp="1"/>
          </p:cNvSpPr>
          <p:nvPr>
            <p:ph type="ftr" sz="quarter" idx="3"/>
          </p:nvPr>
        </p:nvSpPr>
        <p:spPr/>
        <p:txBody>
          <a:bodyPr/>
          <a:lstStyle/>
          <a:p>
            <a:r>
              <a:rPr lang="en-US" dirty="0"/>
              <a:t>PS-PVR for Provisional Maturity of GOES-18 ABI L1b and CMI Products</a:t>
            </a:r>
          </a:p>
        </p:txBody>
      </p:sp>
      <p:sp>
        <p:nvSpPr>
          <p:cNvPr id="6" name="Slide Number Placeholder 5"/>
          <p:cNvSpPr>
            <a:spLocks noGrp="1"/>
          </p:cNvSpPr>
          <p:nvPr>
            <p:ph type="sldNum" sz="quarter" idx="4"/>
          </p:nvPr>
        </p:nvSpPr>
        <p:spPr/>
        <p:txBody>
          <a:bodyPr/>
          <a:lstStyle/>
          <a:p>
            <a:fld id="{F4187418-5481-4E5B-A2F4-9A93734A0716}" type="slidenum">
              <a:rPr lang="en-US" smtClean="0"/>
              <a:t>58</a:t>
            </a:fld>
            <a:endParaRPr lang="en-US" dirty="0"/>
          </a:p>
        </p:txBody>
      </p:sp>
    </p:spTree>
    <p:extLst>
      <p:ext uri="{BB962C8B-B14F-4D97-AF65-F5344CB8AC3E}">
        <p14:creationId xmlns:p14="http://schemas.microsoft.com/office/powerpoint/2010/main" val="8181910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CA549-6662-408E-8708-7EB5471B74DB}"/>
              </a:ext>
            </a:extLst>
          </p:cNvPr>
          <p:cNvSpPr>
            <a:spLocks noGrp="1"/>
          </p:cNvSpPr>
          <p:nvPr>
            <p:ph type="title"/>
          </p:nvPr>
        </p:nvSpPr>
        <p:spPr/>
        <p:txBody>
          <a:bodyPr>
            <a:normAutofit fontScale="90000"/>
          </a:bodyPr>
          <a:lstStyle/>
          <a:p>
            <a:r>
              <a:rPr lang="en-US" dirty="0"/>
              <a:t>Summary and Recommendations</a:t>
            </a:r>
          </a:p>
        </p:txBody>
      </p:sp>
      <p:sp>
        <p:nvSpPr>
          <p:cNvPr id="3" name="Content Placeholder 2">
            <a:extLst>
              <a:ext uri="{FF2B5EF4-FFF2-40B4-BE49-F238E27FC236}">
                <a16:creationId xmlns:a16="http://schemas.microsoft.com/office/drawing/2014/main" id="{C4FD2C56-3C26-4A0C-B042-9FBF220FD728}"/>
              </a:ext>
            </a:extLst>
          </p:cNvPr>
          <p:cNvSpPr>
            <a:spLocks noGrp="1"/>
          </p:cNvSpPr>
          <p:nvPr>
            <p:ph idx="1"/>
          </p:nvPr>
        </p:nvSpPr>
        <p:spPr/>
        <p:txBody>
          <a:bodyPr>
            <a:normAutofit fontScale="92500" lnSpcReduction="20000"/>
          </a:bodyPr>
          <a:lstStyle/>
          <a:p>
            <a:pPr marL="461963" indent="-461963"/>
            <a:r>
              <a:rPr lang="en-US" dirty="0"/>
              <a:t>Introduced the context in which this review is conducted.</a:t>
            </a:r>
          </a:p>
          <a:p>
            <a:pPr marL="690563" lvl="1" indent="-233363"/>
            <a:r>
              <a:rPr lang="en-US" dirty="0"/>
              <a:t>Compressed time in order to provide GOES-18 ABI L1b and CMI products to users before the eclipse starts in August.</a:t>
            </a:r>
          </a:p>
          <a:p>
            <a:pPr marL="461963" indent="-461963"/>
            <a:r>
              <a:rPr lang="en-US" dirty="0"/>
              <a:t>Reviewed the Post-Launch Product Tests (PLPT) activities.</a:t>
            </a:r>
          </a:p>
          <a:p>
            <a:pPr marL="461963" indent="-461963"/>
            <a:r>
              <a:rPr lang="en-US" dirty="0"/>
              <a:t>Highlighted key performances of ABI L1b product.</a:t>
            </a:r>
          </a:p>
          <a:p>
            <a:pPr marL="690563" lvl="1" indent="-233363"/>
            <a:r>
              <a:rPr lang="en-US" dirty="0"/>
              <a:t>INR; VNIR; IR.</a:t>
            </a:r>
          </a:p>
          <a:p>
            <a:pPr marL="690563" lvl="1" indent="-233363"/>
            <a:r>
              <a:rPr lang="en-US" dirty="0"/>
              <a:t>Excellent accuracy and precision (except for B07), as compared to MRD, Baseline, and GOES-16/17 performance.</a:t>
            </a:r>
          </a:p>
          <a:p>
            <a:pPr marL="690563" lvl="1" indent="-233363"/>
            <a:r>
              <a:rPr lang="en-US" dirty="0"/>
              <a:t>Assessed some aspects of repeatability, for example in connection with PICA.</a:t>
            </a:r>
          </a:p>
          <a:p>
            <a:pPr marL="690563" lvl="1" indent="-233363"/>
            <a:r>
              <a:rPr lang="en-US" dirty="0"/>
              <a:t>Found no evidence of unstable performances.</a:t>
            </a:r>
          </a:p>
          <a:p>
            <a:pPr marL="690563" lvl="1" indent="-233363"/>
            <a:r>
              <a:rPr lang="en-US" dirty="0"/>
              <a:t>Described and summarized the current understanding of the elevated B07 noise.</a:t>
            </a:r>
          </a:p>
          <a:p>
            <a:pPr marL="461963" indent="-461963"/>
            <a:r>
              <a:rPr lang="en-US" dirty="0"/>
              <a:t>Assessed the Provisional Maturity per GOES-R Program</a:t>
            </a:r>
          </a:p>
          <a:p>
            <a:pPr marL="461963" indent="-461963"/>
            <a:r>
              <a:rPr lang="en-US" dirty="0"/>
              <a:t>Outlined the path to Full Validation maturity.</a:t>
            </a:r>
          </a:p>
          <a:p>
            <a:pPr marL="461963" indent="-461963"/>
            <a:r>
              <a:rPr lang="en-US" dirty="0"/>
              <a:t>Recommendation: The GOES-18 ABI L1b products be promoted to the Provisional Maturity per GOES-R Program.</a:t>
            </a:r>
          </a:p>
        </p:txBody>
      </p:sp>
      <p:sp>
        <p:nvSpPr>
          <p:cNvPr id="4" name="Date Placeholder 3">
            <a:extLst>
              <a:ext uri="{FF2B5EF4-FFF2-40B4-BE49-F238E27FC236}">
                <a16:creationId xmlns:a16="http://schemas.microsoft.com/office/drawing/2014/main" id="{F3038E1E-F557-4DE8-B4EE-AFFC09EA0B96}"/>
              </a:ext>
            </a:extLst>
          </p:cNvPr>
          <p:cNvSpPr>
            <a:spLocks noGrp="1"/>
          </p:cNvSpPr>
          <p:nvPr>
            <p:ph type="dt" sz="half" idx="2"/>
          </p:nvPr>
        </p:nvSpPr>
        <p:spPr/>
        <p:txBody>
          <a:bodyPr/>
          <a:lstStyle/>
          <a:p>
            <a:fld id="{D490A2EC-66DA-4BC3-8C78-A027B666CC83}" type="datetime1">
              <a:rPr lang="en-US" smtClean="0"/>
              <a:t>7/28/2022</a:t>
            </a:fld>
            <a:endParaRPr lang="en-US" dirty="0"/>
          </a:p>
        </p:txBody>
      </p:sp>
      <p:sp>
        <p:nvSpPr>
          <p:cNvPr id="5" name="Footer Placeholder 4">
            <a:extLst>
              <a:ext uri="{FF2B5EF4-FFF2-40B4-BE49-F238E27FC236}">
                <a16:creationId xmlns:a16="http://schemas.microsoft.com/office/drawing/2014/main" id="{66FEFA86-4055-47C8-82E9-40279F6F0EFD}"/>
              </a:ext>
            </a:extLst>
          </p:cNvPr>
          <p:cNvSpPr>
            <a:spLocks noGrp="1"/>
          </p:cNvSpPr>
          <p:nvPr>
            <p:ph type="ftr" sz="quarter" idx="3"/>
          </p:nvPr>
        </p:nvSpPr>
        <p:spPr/>
        <p:txBody>
          <a:bodyPr/>
          <a:lstStyle/>
          <a:p>
            <a:r>
              <a:rPr lang="en-US" dirty="0"/>
              <a:t>PS-PVR for Provisional Maturity of GOES-18 ABI L1b and CMI Products</a:t>
            </a:r>
          </a:p>
        </p:txBody>
      </p:sp>
      <p:sp>
        <p:nvSpPr>
          <p:cNvPr id="6" name="Slide Number Placeholder 5">
            <a:extLst>
              <a:ext uri="{FF2B5EF4-FFF2-40B4-BE49-F238E27FC236}">
                <a16:creationId xmlns:a16="http://schemas.microsoft.com/office/drawing/2014/main" id="{9E148137-1090-44A0-A247-F66684496D12}"/>
              </a:ext>
            </a:extLst>
          </p:cNvPr>
          <p:cNvSpPr>
            <a:spLocks noGrp="1"/>
          </p:cNvSpPr>
          <p:nvPr>
            <p:ph type="sldNum" sz="quarter" idx="4"/>
          </p:nvPr>
        </p:nvSpPr>
        <p:spPr/>
        <p:txBody>
          <a:bodyPr/>
          <a:lstStyle/>
          <a:p>
            <a:fld id="{24AD0344-B142-42FF-A24F-67F68BAAC27D}" type="slidenum">
              <a:rPr lang="en-US" smtClean="0"/>
              <a:pPr/>
              <a:t>59</a:t>
            </a:fld>
            <a:endParaRPr lang="en-US" dirty="0"/>
          </a:p>
        </p:txBody>
      </p:sp>
    </p:spTree>
    <p:extLst>
      <p:ext uri="{BB962C8B-B14F-4D97-AF65-F5344CB8AC3E}">
        <p14:creationId xmlns:p14="http://schemas.microsoft.com/office/powerpoint/2010/main" val="18408724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2EE26-6656-4DB3-AA97-2DC64945AD91}"/>
              </a:ext>
            </a:extLst>
          </p:cNvPr>
          <p:cNvSpPr>
            <a:spLocks noGrp="1"/>
          </p:cNvSpPr>
          <p:nvPr>
            <p:ph type="title"/>
          </p:nvPr>
        </p:nvSpPr>
        <p:spPr/>
        <p:txBody>
          <a:bodyPr>
            <a:normAutofit fontScale="90000"/>
          </a:bodyPr>
          <a:lstStyle/>
          <a:p>
            <a:r>
              <a:rPr lang="en-US" dirty="0"/>
              <a:t>PLPT for Provisional (1/2)</a:t>
            </a:r>
          </a:p>
        </p:txBody>
      </p:sp>
      <p:sp>
        <p:nvSpPr>
          <p:cNvPr id="3" name="Date Placeholder 2">
            <a:extLst>
              <a:ext uri="{FF2B5EF4-FFF2-40B4-BE49-F238E27FC236}">
                <a16:creationId xmlns:a16="http://schemas.microsoft.com/office/drawing/2014/main" id="{122BF5BD-C4F5-4FDC-B66C-7412E905123D}"/>
              </a:ext>
            </a:extLst>
          </p:cNvPr>
          <p:cNvSpPr>
            <a:spLocks noGrp="1"/>
          </p:cNvSpPr>
          <p:nvPr>
            <p:ph type="dt" sz="half" idx="10"/>
          </p:nvPr>
        </p:nvSpPr>
        <p:spPr/>
        <p:txBody>
          <a:bodyPr/>
          <a:lstStyle/>
          <a:p>
            <a:fld id="{5075B979-37F5-46B2-95E4-CF3A02C6B829}" type="datetime1">
              <a:rPr lang="en-US" smtClean="0"/>
              <a:t>7/28/2022</a:t>
            </a:fld>
            <a:endParaRPr lang="en-US" dirty="0"/>
          </a:p>
        </p:txBody>
      </p:sp>
      <p:sp>
        <p:nvSpPr>
          <p:cNvPr id="4" name="Footer Placeholder 3">
            <a:extLst>
              <a:ext uri="{FF2B5EF4-FFF2-40B4-BE49-F238E27FC236}">
                <a16:creationId xmlns:a16="http://schemas.microsoft.com/office/drawing/2014/main" id="{9A7EA400-61A5-45D8-AE88-22670D7FFC39}"/>
              </a:ext>
            </a:extLst>
          </p:cNvPr>
          <p:cNvSpPr>
            <a:spLocks noGrp="1"/>
          </p:cNvSpPr>
          <p:nvPr>
            <p:ph type="ftr" sz="quarter" idx="11"/>
          </p:nvPr>
        </p:nvSpPr>
        <p:spPr/>
        <p:txBody>
          <a:bodyPr/>
          <a:lstStyle/>
          <a:p>
            <a:r>
              <a:rPr lang="en-US" dirty="0"/>
              <a:t>PS-PVR for Provisional Maturity of GOES-18 ABI L1b and CMI Products</a:t>
            </a:r>
          </a:p>
        </p:txBody>
      </p:sp>
      <p:sp>
        <p:nvSpPr>
          <p:cNvPr id="5" name="Slide Number Placeholder 4">
            <a:extLst>
              <a:ext uri="{FF2B5EF4-FFF2-40B4-BE49-F238E27FC236}">
                <a16:creationId xmlns:a16="http://schemas.microsoft.com/office/drawing/2014/main" id="{58E580FC-1655-4E79-B103-7D012E52985E}"/>
              </a:ext>
            </a:extLst>
          </p:cNvPr>
          <p:cNvSpPr>
            <a:spLocks noGrp="1"/>
          </p:cNvSpPr>
          <p:nvPr>
            <p:ph type="sldNum" sz="quarter" idx="12"/>
          </p:nvPr>
        </p:nvSpPr>
        <p:spPr/>
        <p:txBody>
          <a:bodyPr/>
          <a:lstStyle/>
          <a:p>
            <a:fld id="{24AD0344-B142-42FF-A24F-67F68BAAC27D}" type="slidenum">
              <a:rPr lang="en-US" smtClean="0"/>
              <a:t>6</a:t>
            </a:fld>
            <a:endParaRPr lang="en-US" dirty="0"/>
          </a:p>
        </p:txBody>
      </p:sp>
      <p:graphicFrame>
        <p:nvGraphicFramePr>
          <p:cNvPr id="6" name="Table 5">
            <a:extLst>
              <a:ext uri="{FF2B5EF4-FFF2-40B4-BE49-F238E27FC236}">
                <a16:creationId xmlns:a16="http://schemas.microsoft.com/office/drawing/2014/main" id="{39C26AB0-B6AF-4A04-8911-18821CF51C33}"/>
              </a:ext>
            </a:extLst>
          </p:cNvPr>
          <p:cNvGraphicFramePr>
            <a:graphicFrameLocks noGrp="1"/>
          </p:cNvGraphicFramePr>
          <p:nvPr>
            <p:extLst>
              <p:ext uri="{D42A27DB-BD31-4B8C-83A1-F6EECF244321}">
                <p14:modId xmlns:p14="http://schemas.microsoft.com/office/powerpoint/2010/main" val="4079840219"/>
              </p:ext>
            </p:extLst>
          </p:nvPr>
        </p:nvGraphicFramePr>
        <p:xfrm>
          <a:off x="621890" y="1152928"/>
          <a:ext cx="10948220" cy="4020128"/>
        </p:xfrm>
        <a:graphic>
          <a:graphicData uri="http://schemas.openxmlformats.org/drawingml/2006/table">
            <a:tbl>
              <a:tblPr firstRow="1" bandRow="1">
                <a:tableStyleId>{5C22544A-7EE6-4342-B048-85BDC9FD1C3A}</a:tableStyleId>
              </a:tblPr>
              <a:tblGrid>
                <a:gridCol w="1397410">
                  <a:extLst>
                    <a:ext uri="{9D8B030D-6E8A-4147-A177-3AD203B41FA5}">
                      <a16:colId xmlns:a16="http://schemas.microsoft.com/office/drawing/2014/main" val="1085263404"/>
                    </a:ext>
                  </a:extLst>
                </a:gridCol>
                <a:gridCol w="3162300">
                  <a:extLst>
                    <a:ext uri="{9D8B030D-6E8A-4147-A177-3AD203B41FA5}">
                      <a16:colId xmlns:a16="http://schemas.microsoft.com/office/drawing/2014/main" val="3425420052"/>
                    </a:ext>
                  </a:extLst>
                </a:gridCol>
                <a:gridCol w="3238500">
                  <a:extLst>
                    <a:ext uri="{9D8B030D-6E8A-4147-A177-3AD203B41FA5}">
                      <a16:colId xmlns:a16="http://schemas.microsoft.com/office/drawing/2014/main" val="1502816739"/>
                    </a:ext>
                  </a:extLst>
                </a:gridCol>
                <a:gridCol w="3150010">
                  <a:extLst>
                    <a:ext uri="{9D8B030D-6E8A-4147-A177-3AD203B41FA5}">
                      <a16:colId xmlns:a16="http://schemas.microsoft.com/office/drawing/2014/main" val="2057897563"/>
                    </a:ext>
                  </a:extLst>
                </a:gridCol>
              </a:tblGrid>
              <a:tr h="370840">
                <a:tc>
                  <a:txBody>
                    <a:bodyPr/>
                    <a:lstStyle/>
                    <a:p>
                      <a:pPr algn="ctr"/>
                      <a:r>
                        <a:rPr lang="en-US" sz="1400" dirty="0"/>
                        <a:t>Test id &amp; Name</a:t>
                      </a:r>
                    </a:p>
                  </a:txBody>
                  <a:tcPr marT="41564" marB="41564" anchor="ctr"/>
                </a:tc>
                <a:tc>
                  <a:txBody>
                    <a:bodyPr/>
                    <a:lstStyle/>
                    <a:p>
                      <a:pPr algn="ctr"/>
                      <a:r>
                        <a:rPr lang="en-US" sz="1400" dirty="0"/>
                        <a:t>Description</a:t>
                      </a:r>
                    </a:p>
                  </a:txBody>
                  <a:tcPr marT="41564" marB="41564" anchor="ctr"/>
                </a:tc>
                <a:tc>
                  <a:txBody>
                    <a:bodyPr/>
                    <a:lstStyle/>
                    <a:p>
                      <a:pPr algn="ctr"/>
                      <a:r>
                        <a:rPr lang="en-US" sz="1400" dirty="0"/>
                        <a:t>Results</a:t>
                      </a:r>
                    </a:p>
                  </a:txBody>
                  <a:tcPr marT="41564" marB="41564"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Issue</a:t>
                      </a:r>
                    </a:p>
                  </a:txBody>
                  <a:tcPr anchor="ctr"/>
                </a:tc>
                <a:extLst>
                  <a:ext uri="{0D108BD9-81ED-4DB2-BD59-A6C34878D82A}">
                    <a16:rowId xmlns:a16="http://schemas.microsoft.com/office/drawing/2014/main" val="2299114482"/>
                  </a:ext>
                </a:extLst>
              </a:tr>
              <a:tr h="370840">
                <a:tc>
                  <a:txBody>
                    <a:bodyPr/>
                    <a:lstStyle/>
                    <a:p>
                      <a:pPr algn="ctr"/>
                      <a:r>
                        <a:rPr lang="en-US" sz="1400" dirty="0"/>
                        <a:t>PLPT-01</a:t>
                      </a:r>
                    </a:p>
                    <a:p>
                      <a:pPr algn="ctr"/>
                      <a:r>
                        <a:rPr lang="en-US" sz="1400" dirty="0"/>
                        <a:t>IR Validation</a:t>
                      </a:r>
                    </a:p>
                  </a:txBody>
                  <a:tcPr marT="41564" marB="41564" anchor="ctr"/>
                </a:tc>
                <a:tc>
                  <a:txBody>
                    <a:bodyPr/>
                    <a:lstStyle/>
                    <a:p>
                      <a:pPr algn="ctr"/>
                      <a:r>
                        <a:rPr lang="en-US" sz="1400" dirty="0"/>
                        <a:t>Assess ABI IR accuracy by comparing with hyperspectral sounders</a:t>
                      </a:r>
                    </a:p>
                  </a:txBody>
                  <a:tcPr marT="41564" marB="41564" anchor="ctr"/>
                </a:tc>
                <a:tc>
                  <a:txBody>
                    <a:bodyPr/>
                    <a:lstStyle/>
                    <a:p>
                      <a:pPr algn="ctr"/>
                      <a:r>
                        <a:rPr lang="en-US" sz="1400" dirty="0"/>
                        <a:t>The ABI radiances is very accurate, an order of magnitude better than the requirements.</a:t>
                      </a:r>
                    </a:p>
                  </a:txBody>
                  <a:tcPr marT="41564" marB="41564" anchor="ctr"/>
                </a:tc>
                <a:tc>
                  <a:txBody>
                    <a:bodyPr/>
                    <a:lstStyle/>
                    <a:p>
                      <a:pPr algn="ctr"/>
                      <a:r>
                        <a:rPr lang="en-US" sz="1400" b="0" dirty="0">
                          <a:solidFill>
                            <a:schemeClr val="tx1"/>
                          </a:solidFill>
                          <a:highlight>
                            <a:srgbClr val="00FF00"/>
                          </a:highlight>
                        </a:rPr>
                        <a:t>None</a:t>
                      </a:r>
                    </a:p>
                  </a:txBody>
                  <a:tcPr anchor="ctr"/>
                </a:tc>
                <a:extLst>
                  <a:ext uri="{0D108BD9-81ED-4DB2-BD59-A6C34878D82A}">
                    <a16:rowId xmlns:a16="http://schemas.microsoft.com/office/drawing/2014/main" val="2816460698"/>
                  </a:ext>
                </a:extLst>
              </a:tr>
              <a:tr h="370840">
                <a:tc>
                  <a:txBody>
                    <a:bodyPr/>
                    <a:lstStyle/>
                    <a:p>
                      <a:pPr algn="ctr"/>
                      <a:r>
                        <a:rPr lang="en-US" sz="1400" dirty="0"/>
                        <a:t>PLPT-04</a:t>
                      </a:r>
                    </a:p>
                    <a:p>
                      <a:pPr algn="ctr"/>
                      <a:r>
                        <a:rPr lang="en-US" sz="1400" dirty="0"/>
                        <a:t>VNIR Validation</a:t>
                      </a:r>
                    </a:p>
                  </a:txBody>
                  <a:tcPr marT="41564" marB="41564" anchor="ctr"/>
                </a:tc>
                <a:tc>
                  <a:txBody>
                    <a:bodyPr/>
                    <a:lstStyle/>
                    <a:p>
                      <a:pPr algn="ctr"/>
                      <a:r>
                        <a:rPr lang="en-US" sz="1400" dirty="0"/>
                        <a:t>Assess ABI VNIR accuracy by comparing with VIIRS</a:t>
                      </a:r>
                    </a:p>
                  </a:txBody>
                  <a:tcPr marT="41564" marB="41564" anchor="ctr"/>
                </a:tc>
                <a:tc>
                  <a:txBody>
                    <a:bodyPr/>
                    <a:lstStyle/>
                    <a:p>
                      <a:pPr algn="ctr"/>
                      <a:r>
                        <a:rPr lang="en-US" sz="1400" dirty="0"/>
                        <a:t>The ABI radiances meet the requirements for all channels.</a:t>
                      </a:r>
                    </a:p>
                  </a:txBody>
                  <a:tcPr marT="41564" marB="41564"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highlight>
                            <a:srgbClr val="00FF00"/>
                          </a:highlight>
                        </a:rPr>
                        <a:t>Minor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B04: Striping.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B05: Scene-dependent bias.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All: Downward trend of gains.</a:t>
                      </a:r>
                    </a:p>
                  </a:txBody>
                  <a:tcPr anchor="ctr"/>
                </a:tc>
                <a:extLst>
                  <a:ext uri="{0D108BD9-81ED-4DB2-BD59-A6C34878D82A}">
                    <a16:rowId xmlns:a16="http://schemas.microsoft.com/office/drawing/2014/main" val="2481443969"/>
                  </a:ext>
                </a:extLst>
              </a:tr>
              <a:tr h="370840">
                <a:tc>
                  <a:txBody>
                    <a:bodyPr/>
                    <a:lstStyle/>
                    <a:p>
                      <a:pPr algn="ctr"/>
                      <a:r>
                        <a:rPr lang="en-US" sz="1400" dirty="0"/>
                        <a:t>PLPT-06</a:t>
                      </a:r>
                    </a:p>
                    <a:p>
                      <a:pPr algn="ctr"/>
                      <a:r>
                        <a:rPr lang="en-US" sz="1400" dirty="0"/>
                        <a:t>VNIR Validation - RVS</a:t>
                      </a:r>
                    </a:p>
                  </a:txBody>
                  <a:tcPr marT="41564" marB="41564" anchor="ctr"/>
                </a:tc>
                <a:tc>
                  <a:txBody>
                    <a:bodyPr/>
                    <a:lstStyle/>
                    <a:p>
                      <a:pPr algn="ctr"/>
                      <a:r>
                        <a:rPr lang="en-US" sz="1400" dirty="0"/>
                        <a:t>Assess ABI VNIR spatial uniformity using lunar images across the FOR</a:t>
                      </a:r>
                    </a:p>
                  </a:txBody>
                  <a:tcPr marT="41564" marB="41564" anchor="ctr"/>
                </a:tc>
                <a:tc>
                  <a:txBody>
                    <a:bodyPr/>
                    <a:lstStyle/>
                    <a:p>
                      <a:pPr algn="ctr"/>
                      <a:r>
                        <a:rPr lang="en-US" sz="1400" dirty="0"/>
                        <a:t>Data collection is ongoing. Preliminary results indicate no major issues.</a:t>
                      </a:r>
                    </a:p>
                  </a:txBody>
                  <a:tcPr marT="41564" marB="41564" anchor="ctr"/>
                </a:tc>
                <a:tc>
                  <a:txBody>
                    <a:bodyPr/>
                    <a:lstStyle/>
                    <a:p>
                      <a:pPr algn="ctr"/>
                      <a:r>
                        <a:rPr lang="en-US" sz="1400" dirty="0">
                          <a:highlight>
                            <a:srgbClr val="00FF00"/>
                          </a:highlight>
                        </a:rPr>
                        <a:t>Minor</a:t>
                      </a:r>
                    </a:p>
                    <a:p>
                      <a:pPr algn="ctr"/>
                      <a:r>
                        <a:rPr lang="en-US" sz="1400" dirty="0"/>
                        <a:t>Three minor issues with the first data collection (see note page)</a:t>
                      </a:r>
                      <a:endParaRPr lang="en-US" sz="1400" b="0" dirty="0">
                        <a:solidFill>
                          <a:schemeClr val="tx1"/>
                        </a:solidFill>
                      </a:endParaRPr>
                    </a:p>
                  </a:txBody>
                  <a:tcPr anchor="ctr"/>
                </a:tc>
                <a:extLst>
                  <a:ext uri="{0D108BD9-81ED-4DB2-BD59-A6C34878D82A}">
                    <a16:rowId xmlns:a16="http://schemas.microsoft.com/office/drawing/2014/main" val="3557710729"/>
                  </a:ext>
                </a:extLst>
              </a:tr>
              <a:tr h="370840">
                <a:tc>
                  <a:txBody>
                    <a:bodyPr/>
                    <a:lstStyle/>
                    <a:p>
                      <a:pPr algn="ctr"/>
                      <a:r>
                        <a:rPr lang="en-US" sz="1400" dirty="0"/>
                        <a:t>PLPT-09</a:t>
                      </a:r>
                    </a:p>
                    <a:p>
                      <a:pPr algn="ctr"/>
                      <a:r>
                        <a:rPr lang="en-US" sz="1400" dirty="0"/>
                        <a:t>Low Light SNR</a:t>
                      </a:r>
                    </a:p>
                  </a:txBody>
                  <a:tcPr anchor="ctr"/>
                </a:tc>
                <a:tc>
                  <a:txBody>
                    <a:bodyPr/>
                    <a:lstStyle/>
                    <a:p>
                      <a:pPr algn="ctr"/>
                      <a:r>
                        <a:rPr lang="en-US" sz="1400" dirty="0"/>
                        <a:t>Assess B02 SNR for dark scenes (5% albedo)</a:t>
                      </a:r>
                    </a:p>
                  </a:txBody>
                  <a:tcPr marT="41564" marB="41564" anchor="ctr"/>
                </a:tc>
                <a:tc>
                  <a:txBody>
                    <a:bodyPr/>
                    <a:lstStyle/>
                    <a:p>
                      <a:pPr algn="ctr"/>
                      <a:r>
                        <a:rPr lang="en-US" sz="1400" dirty="0"/>
                        <a:t>Collected part of the data. Will continue in Sept. Early results suggest compliance.</a:t>
                      </a:r>
                    </a:p>
                  </a:txBody>
                  <a:tcPr marT="41564" marB="41564" anchor="ctr"/>
                </a:tc>
                <a:tc>
                  <a:txBody>
                    <a:bodyPr/>
                    <a:lstStyle/>
                    <a:p>
                      <a:pPr algn="ctr"/>
                      <a:r>
                        <a:rPr lang="en-US" sz="1400" b="0" dirty="0">
                          <a:solidFill>
                            <a:schemeClr val="tx1"/>
                          </a:solidFill>
                          <a:highlight>
                            <a:srgbClr val="00FF00"/>
                          </a:highlight>
                        </a:rPr>
                        <a:t>None</a:t>
                      </a:r>
                    </a:p>
                  </a:txBody>
                  <a:tcPr anchor="ctr"/>
                </a:tc>
                <a:extLst>
                  <a:ext uri="{0D108BD9-81ED-4DB2-BD59-A6C34878D82A}">
                    <a16:rowId xmlns:a16="http://schemas.microsoft.com/office/drawing/2014/main" val="271554133"/>
                  </a:ext>
                </a:extLst>
              </a:tr>
              <a:tr h="370840">
                <a:tc>
                  <a:txBody>
                    <a:bodyPr/>
                    <a:lstStyle/>
                    <a:p>
                      <a:pPr algn="ctr"/>
                      <a:r>
                        <a:rPr lang="en-US" sz="1400" dirty="0"/>
                        <a:t>PLPT-10</a:t>
                      </a:r>
                    </a:p>
                    <a:p>
                      <a:pPr algn="ctr"/>
                      <a:r>
                        <a:rPr lang="en-US" sz="1400" dirty="0"/>
                        <a:t>Navigation</a:t>
                      </a:r>
                    </a:p>
                  </a:txBody>
                  <a:tcPr anchor="ctr"/>
                </a:tc>
                <a:tc>
                  <a:txBody>
                    <a:bodyPr/>
                    <a:lstStyle/>
                    <a:p>
                      <a:pPr algn="ctr"/>
                      <a:r>
                        <a:rPr lang="en-US" sz="1400" b="0" i="0" u="none" strike="noStrike" kern="1200" dirty="0">
                          <a:solidFill>
                            <a:schemeClr val="dk1"/>
                          </a:solidFill>
                          <a:effectLst/>
                          <a:latin typeface="+mn-lt"/>
                          <a:ea typeface="+mn-ea"/>
                          <a:cs typeface="+mn-cs"/>
                        </a:rPr>
                        <a:t>Evaluate NAV, FFR, and WIFR since 1</a:t>
                      </a:r>
                      <a:r>
                        <a:rPr lang="en-US" sz="1400" b="0" i="0" u="none" strike="noStrike" kern="1200" baseline="30000" dirty="0">
                          <a:solidFill>
                            <a:schemeClr val="dk1"/>
                          </a:solidFill>
                          <a:effectLst/>
                          <a:latin typeface="+mn-lt"/>
                          <a:ea typeface="+mn-ea"/>
                          <a:cs typeface="+mn-cs"/>
                        </a:rPr>
                        <a:t>st</a:t>
                      </a:r>
                      <a:r>
                        <a:rPr lang="en-US" sz="1400" b="0" i="0" u="none" strike="noStrike" kern="1200" dirty="0">
                          <a:solidFill>
                            <a:schemeClr val="dk1"/>
                          </a:solidFill>
                          <a:effectLst/>
                          <a:latin typeface="+mn-lt"/>
                          <a:ea typeface="+mn-ea"/>
                          <a:cs typeface="+mn-cs"/>
                        </a:rPr>
                        <a:t> light.</a:t>
                      </a:r>
                    </a:p>
                  </a:txBody>
                  <a:tcPr anchor="ctr"/>
                </a:tc>
                <a:tc>
                  <a:txBody>
                    <a:bodyPr/>
                    <a:lstStyle/>
                    <a:p>
                      <a:pPr algn="ctr"/>
                      <a:r>
                        <a:rPr lang="en-US" sz="1400" b="0" i="0" u="none" strike="noStrike" kern="1200" dirty="0">
                          <a:solidFill>
                            <a:schemeClr val="dk1"/>
                          </a:solidFill>
                          <a:effectLst/>
                          <a:latin typeface="+mn-lt"/>
                          <a:ea typeface="+mn-ea"/>
                          <a:cs typeface="+mn-cs"/>
                        </a:rPr>
                        <a:t>The ABI INR meet all requirements.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highlight>
                            <a:srgbClr val="00FF00"/>
                          </a:highlight>
                        </a:rPr>
                        <a:t>Minor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PLTs often interrupted 24 hour data collection, interfering with evaluation.</a:t>
                      </a:r>
                    </a:p>
                  </a:txBody>
                  <a:tcPr anchor="ctr"/>
                </a:tc>
                <a:extLst>
                  <a:ext uri="{0D108BD9-81ED-4DB2-BD59-A6C34878D82A}">
                    <a16:rowId xmlns:a16="http://schemas.microsoft.com/office/drawing/2014/main" val="3770885766"/>
                  </a:ext>
                </a:extLst>
              </a:tr>
            </a:tbl>
          </a:graphicData>
        </a:graphic>
      </p:graphicFrame>
    </p:spTree>
    <p:extLst>
      <p:ext uri="{BB962C8B-B14F-4D97-AF65-F5344CB8AC3E}">
        <p14:creationId xmlns:p14="http://schemas.microsoft.com/office/powerpoint/2010/main" val="28642597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2EE26-6656-4DB3-AA97-2DC64945AD91}"/>
              </a:ext>
            </a:extLst>
          </p:cNvPr>
          <p:cNvSpPr>
            <a:spLocks noGrp="1"/>
          </p:cNvSpPr>
          <p:nvPr>
            <p:ph type="title"/>
          </p:nvPr>
        </p:nvSpPr>
        <p:spPr/>
        <p:txBody>
          <a:bodyPr>
            <a:normAutofit fontScale="90000"/>
          </a:bodyPr>
          <a:lstStyle/>
          <a:p>
            <a:r>
              <a:rPr lang="en-US" dirty="0"/>
              <a:t>PLPT for Provisional (2/2)</a:t>
            </a:r>
          </a:p>
        </p:txBody>
      </p:sp>
      <p:sp>
        <p:nvSpPr>
          <p:cNvPr id="3" name="Date Placeholder 2">
            <a:extLst>
              <a:ext uri="{FF2B5EF4-FFF2-40B4-BE49-F238E27FC236}">
                <a16:creationId xmlns:a16="http://schemas.microsoft.com/office/drawing/2014/main" id="{122BF5BD-C4F5-4FDC-B66C-7412E905123D}"/>
              </a:ext>
            </a:extLst>
          </p:cNvPr>
          <p:cNvSpPr>
            <a:spLocks noGrp="1"/>
          </p:cNvSpPr>
          <p:nvPr>
            <p:ph type="dt" sz="half" idx="10"/>
          </p:nvPr>
        </p:nvSpPr>
        <p:spPr/>
        <p:txBody>
          <a:bodyPr/>
          <a:lstStyle/>
          <a:p>
            <a:fld id="{39BB3FFD-E81D-4686-BE57-7E5A80F36DF0}" type="datetime1">
              <a:rPr lang="en-US" smtClean="0"/>
              <a:t>7/28/2022</a:t>
            </a:fld>
            <a:endParaRPr lang="en-US" dirty="0"/>
          </a:p>
        </p:txBody>
      </p:sp>
      <p:sp>
        <p:nvSpPr>
          <p:cNvPr id="4" name="Footer Placeholder 3">
            <a:extLst>
              <a:ext uri="{FF2B5EF4-FFF2-40B4-BE49-F238E27FC236}">
                <a16:creationId xmlns:a16="http://schemas.microsoft.com/office/drawing/2014/main" id="{9A7EA400-61A5-45D8-AE88-22670D7FFC39}"/>
              </a:ext>
            </a:extLst>
          </p:cNvPr>
          <p:cNvSpPr>
            <a:spLocks noGrp="1"/>
          </p:cNvSpPr>
          <p:nvPr>
            <p:ph type="ftr" sz="quarter" idx="11"/>
          </p:nvPr>
        </p:nvSpPr>
        <p:spPr/>
        <p:txBody>
          <a:bodyPr/>
          <a:lstStyle/>
          <a:p>
            <a:r>
              <a:rPr lang="en-US" dirty="0"/>
              <a:t>PS-PVR for Provisional Maturity of GOES-18 ABI L1b and CMI Products</a:t>
            </a:r>
          </a:p>
        </p:txBody>
      </p:sp>
      <p:sp>
        <p:nvSpPr>
          <p:cNvPr id="5" name="Slide Number Placeholder 4">
            <a:extLst>
              <a:ext uri="{FF2B5EF4-FFF2-40B4-BE49-F238E27FC236}">
                <a16:creationId xmlns:a16="http://schemas.microsoft.com/office/drawing/2014/main" id="{58E580FC-1655-4E79-B103-7D012E52985E}"/>
              </a:ext>
            </a:extLst>
          </p:cNvPr>
          <p:cNvSpPr>
            <a:spLocks noGrp="1"/>
          </p:cNvSpPr>
          <p:nvPr>
            <p:ph type="sldNum" sz="quarter" idx="12"/>
          </p:nvPr>
        </p:nvSpPr>
        <p:spPr/>
        <p:txBody>
          <a:bodyPr/>
          <a:lstStyle/>
          <a:p>
            <a:fld id="{24AD0344-B142-42FF-A24F-67F68BAAC27D}" type="slidenum">
              <a:rPr lang="en-US" smtClean="0"/>
              <a:t>7</a:t>
            </a:fld>
            <a:endParaRPr lang="en-US" dirty="0"/>
          </a:p>
        </p:txBody>
      </p:sp>
      <p:graphicFrame>
        <p:nvGraphicFramePr>
          <p:cNvPr id="6" name="Table 5">
            <a:extLst>
              <a:ext uri="{FF2B5EF4-FFF2-40B4-BE49-F238E27FC236}">
                <a16:creationId xmlns:a16="http://schemas.microsoft.com/office/drawing/2014/main" id="{39C26AB0-B6AF-4A04-8911-18821CF51C33}"/>
              </a:ext>
            </a:extLst>
          </p:cNvPr>
          <p:cNvGraphicFramePr>
            <a:graphicFrameLocks noGrp="1"/>
          </p:cNvGraphicFramePr>
          <p:nvPr>
            <p:extLst>
              <p:ext uri="{D42A27DB-BD31-4B8C-83A1-F6EECF244321}">
                <p14:modId xmlns:p14="http://schemas.microsoft.com/office/powerpoint/2010/main" val="1847060560"/>
              </p:ext>
            </p:extLst>
          </p:nvPr>
        </p:nvGraphicFramePr>
        <p:xfrm>
          <a:off x="621890" y="1152928"/>
          <a:ext cx="10948220" cy="4111568"/>
        </p:xfrm>
        <a:graphic>
          <a:graphicData uri="http://schemas.openxmlformats.org/drawingml/2006/table">
            <a:tbl>
              <a:tblPr firstRow="1" bandRow="1">
                <a:tableStyleId>{5C22544A-7EE6-4342-B048-85BDC9FD1C3A}</a:tableStyleId>
              </a:tblPr>
              <a:tblGrid>
                <a:gridCol w="1397410">
                  <a:extLst>
                    <a:ext uri="{9D8B030D-6E8A-4147-A177-3AD203B41FA5}">
                      <a16:colId xmlns:a16="http://schemas.microsoft.com/office/drawing/2014/main" val="1085263404"/>
                    </a:ext>
                  </a:extLst>
                </a:gridCol>
                <a:gridCol w="3162300">
                  <a:extLst>
                    <a:ext uri="{9D8B030D-6E8A-4147-A177-3AD203B41FA5}">
                      <a16:colId xmlns:a16="http://schemas.microsoft.com/office/drawing/2014/main" val="3425420052"/>
                    </a:ext>
                  </a:extLst>
                </a:gridCol>
                <a:gridCol w="3238500">
                  <a:extLst>
                    <a:ext uri="{9D8B030D-6E8A-4147-A177-3AD203B41FA5}">
                      <a16:colId xmlns:a16="http://schemas.microsoft.com/office/drawing/2014/main" val="1502816739"/>
                    </a:ext>
                  </a:extLst>
                </a:gridCol>
                <a:gridCol w="3150010">
                  <a:extLst>
                    <a:ext uri="{9D8B030D-6E8A-4147-A177-3AD203B41FA5}">
                      <a16:colId xmlns:a16="http://schemas.microsoft.com/office/drawing/2014/main" val="2057897563"/>
                    </a:ext>
                  </a:extLst>
                </a:gridCol>
              </a:tblGrid>
              <a:tr h="370840">
                <a:tc>
                  <a:txBody>
                    <a:bodyPr/>
                    <a:lstStyle/>
                    <a:p>
                      <a:pPr algn="ctr"/>
                      <a:r>
                        <a:rPr lang="en-US" sz="1400" dirty="0"/>
                        <a:t>Test id &amp; Name</a:t>
                      </a:r>
                    </a:p>
                  </a:txBody>
                  <a:tcPr marT="41564" marB="41564" anchor="ctr"/>
                </a:tc>
                <a:tc>
                  <a:txBody>
                    <a:bodyPr/>
                    <a:lstStyle/>
                    <a:p>
                      <a:pPr algn="ctr"/>
                      <a:r>
                        <a:rPr lang="en-US" sz="1400" dirty="0"/>
                        <a:t>Description</a:t>
                      </a:r>
                    </a:p>
                  </a:txBody>
                  <a:tcPr marT="41564" marB="41564" anchor="ctr"/>
                </a:tc>
                <a:tc>
                  <a:txBody>
                    <a:bodyPr/>
                    <a:lstStyle/>
                    <a:p>
                      <a:pPr algn="ctr"/>
                      <a:r>
                        <a:rPr lang="en-US" sz="1400" dirty="0"/>
                        <a:t>Results</a:t>
                      </a:r>
                    </a:p>
                  </a:txBody>
                  <a:tcPr marT="41564" marB="41564"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Issue</a:t>
                      </a:r>
                    </a:p>
                  </a:txBody>
                  <a:tcPr anchor="ctr"/>
                </a:tc>
                <a:extLst>
                  <a:ext uri="{0D108BD9-81ED-4DB2-BD59-A6C34878D82A}">
                    <a16:rowId xmlns:a16="http://schemas.microsoft.com/office/drawing/2014/main" val="2299114482"/>
                  </a:ext>
                </a:extLst>
              </a:tr>
              <a:tr h="370840">
                <a:tc>
                  <a:txBody>
                    <a:bodyPr/>
                    <a:lstStyle/>
                    <a:p>
                      <a:pPr algn="ctr"/>
                      <a:r>
                        <a:rPr lang="en-US" sz="1400" dirty="0"/>
                        <a:t>PLPT-11</a:t>
                      </a:r>
                    </a:p>
                    <a:p>
                      <a:pPr algn="ctr"/>
                      <a:r>
                        <a:rPr lang="en-US" sz="1400" dirty="0"/>
                        <a:t>Co-registration</a:t>
                      </a:r>
                    </a:p>
                  </a:txBody>
                  <a:tcPr anchor="ctr"/>
                </a:tc>
                <a:tc>
                  <a:txBody>
                    <a:bodyPr/>
                    <a:lstStyle/>
                    <a:p>
                      <a:pPr algn="ctr"/>
                      <a:r>
                        <a:rPr lang="en-US" sz="1400" b="0" i="0" u="none" strike="noStrike" kern="1200" dirty="0">
                          <a:solidFill>
                            <a:schemeClr val="dk1"/>
                          </a:solidFill>
                          <a:effectLst/>
                          <a:latin typeface="+mn-lt"/>
                          <a:ea typeface="+mn-ea"/>
                          <a:cs typeface="+mn-cs"/>
                        </a:rPr>
                        <a:t>Evaluate CCR since 1</a:t>
                      </a:r>
                      <a:r>
                        <a:rPr lang="en-US" sz="1400" b="0" i="0" u="none" strike="noStrike" kern="1200" baseline="30000" dirty="0">
                          <a:solidFill>
                            <a:schemeClr val="dk1"/>
                          </a:solidFill>
                          <a:effectLst/>
                          <a:latin typeface="+mn-lt"/>
                          <a:ea typeface="+mn-ea"/>
                          <a:cs typeface="+mn-cs"/>
                        </a:rPr>
                        <a:t>st</a:t>
                      </a:r>
                      <a:r>
                        <a:rPr lang="en-US" sz="1400" b="0" i="0" u="none" strike="noStrike" kern="1200" dirty="0">
                          <a:solidFill>
                            <a:schemeClr val="dk1"/>
                          </a:solidFill>
                          <a:effectLst/>
                          <a:latin typeface="+mn-lt"/>
                          <a:ea typeface="+mn-ea"/>
                          <a:cs typeface="+mn-cs"/>
                        </a:rPr>
                        <a:t> light.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All are better than MRD. 7/8 of the pairs are better than the Baseline. Comparable to GOES-16/17.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rPr>
                        <a:t>None</a:t>
                      </a:r>
                    </a:p>
                  </a:txBody>
                  <a:tcPr anchor="ctr"/>
                </a:tc>
                <a:extLst>
                  <a:ext uri="{0D108BD9-81ED-4DB2-BD59-A6C34878D82A}">
                    <a16:rowId xmlns:a16="http://schemas.microsoft.com/office/drawing/2014/main" val="4237444945"/>
                  </a:ext>
                </a:extLst>
              </a:tr>
              <a:tr h="370840">
                <a:tc>
                  <a:txBody>
                    <a:bodyPr/>
                    <a:lstStyle/>
                    <a:p>
                      <a:pPr algn="ctr"/>
                      <a:r>
                        <a:rPr lang="en-US" sz="1400" dirty="0"/>
                        <a:t>PLPT-12</a:t>
                      </a:r>
                    </a:p>
                    <a:p>
                      <a:pPr algn="ctr"/>
                      <a:r>
                        <a:rPr lang="en-US" sz="1400" dirty="0"/>
                        <a:t>Swath navigation</a:t>
                      </a:r>
                    </a:p>
                  </a:txBody>
                  <a:tcPr anchor="ctr"/>
                </a:tc>
                <a:tc>
                  <a:txBody>
                    <a:bodyPr/>
                    <a:lstStyle/>
                    <a:p>
                      <a:pPr algn="ctr"/>
                      <a:r>
                        <a:rPr lang="en-US" sz="1400" b="0" i="0" u="none" strike="noStrike" kern="1200" dirty="0">
                          <a:solidFill>
                            <a:schemeClr val="dk1"/>
                          </a:solidFill>
                          <a:effectLst/>
                          <a:latin typeface="+mn-lt"/>
                          <a:ea typeface="+mn-ea"/>
                          <a:cs typeface="+mn-cs"/>
                        </a:rPr>
                        <a:t>Evaluate SR and SSR since 1</a:t>
                      </a:r>
                      <a:r>
                        <a:rPr lang="en-US" sz="1400" b="0" i="0" u="none" strike="noStrike" kern="1200" baseline="30000" dirty="0">
                          <a:solidFill>
                            <a:schemeClr val="dk1"/>
                          </a:solidFill>
                          <a:effectLst/>
                          <a:latin typeface="+mn-lt"/>
                          <a:ea typeface="+mn-ea"/>
                          <a:cs typeface="+mn-cs"/>
                        </a:rPr>
                        <a:t>st</a:t>
                      </a:r>
                      <a:r>
                        <a:rPr lang="en-US" sz="1400" b="0" i="0" u="none" strike="noStrike" kern="1200" dirty="0">
                          <a:solidFill>
                            <a:schemeClr val="dk1"/>
                          </a:solidFill>
                          <a:effectLst/>
                          <a:latin typeface="+mn-lt"/>
                          <a:ea typeface="+mn-ea"/>
                          <a:cs typeface="+mn-cs"/>
                        </a:rPr>
                        <a:t> light.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All are better than MRD. 8/10 are better than the Baseline. Comparable to GOES-16/17.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rPr>
                        <a:t>None</a:t>
                      </a:r>
                    </a:p>
                  </a:txBody>
                  <a:tcPr anchor="ctr"/>
                </a:tc>
                <a:extLst>
                  <a:ext uri="{0D108BD9-81ED-4DB2-BD59-A6C34878D82A}">
                    <a16:rowId xmlns:a16="http://schemas.microsoft.com/office/drawing/2014/main" val="2816460698"/>
                  </a:ext>
                </a:extLst>
              </a:tr>
              <a:tr h="370840">
                <a:tc>
                  <a:txBody>
                    <a:bodyPr/>
                    <a:lstStyle/>
                    <a:p>
                      <a:pPr algn="ctr"/>
                      <a:r>
                        <a:rPr lang="en-US" sz="1400" dirty="0"/>
                        <a:t>PLPT-17</a:t>
                      </a:r>
                    </a:p>
                    <a:p>
                      <a:pPr algn="ctr"/>
                      <a:r>
                        <a:rPr lang="en-US" sz="1400" dirty="0"/>
                        <a:t>Lunar NSS</a:t>
                      </a:r>
                    </a:p>
                  </a:txBody>
                  <a:tcPr anchor="ctr"/>
                </a:tc>
                <a:tc>
                  <a:txBody>
                    <a:bodyPr/>
                    <a:lstStyle/>
                    <a:p>
                      <a:pPr algn="ctr"/>
                      <a:r>
                        <a:rPr lang="en-US" sz="1400" dirty="0"/>
                        <a:t>Collect and analyze the lunar NSS data.</a:t>
                      </a:r>
                    </a:p>
                  </a:txBody>
                  <a:tcPr anchor="ctr"/>
                </a:tc>
                <a:tc>
                  <a:txBody>
                    <a:bodyPr/>
                    <a:lstStyle/>
                    <a:p>
                      <a:pPr algn="ctr"/>
                      <a:r>
                        <a:rPr lang="en-US" sz="1400" dirty="0"/>
                        <a:t>Preliminary result of the 6/8 and 7/6 data.</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rPr>
                        <a:t>None</a:t>
                      </a:r>
                    </a:p>
                  </a:txBody>
                  <a:tcPr marT="41564" marB="41564" anchor="ctr"/>
                </a:tc>
                <a:extLst>
                  <a:ext uri="{0D108BD9-81ED-4DB2-BD59-A6C34878D82A}">
                    <a16:rowId xmlns:a16="http://schemas.microsoft.com/office/drawing/2014/main" val="2481443969"/>
                  </a:ext>
                </a:extLst>
              </a:tr>
              <a:tr h="370840">
                <a:tc>
                  <a:txBody>
                    <a:bodyPr/>
                    <a:lstStyle/>
                    <a:p>
                      <a:pPr algn="ctr"/>
                      <a:r>
                        <a:rPr lang="en-US" sz="1400" dirty="0"/>
                        <a:t>PLPT-19</a:t>
                      </a:r>
                    </a:p>
                    <a:p>
                      <a:pPr algn="ctr"/>
                      <a:r>
                        <a:rPr lang="en-US" sz="1400" dirty="0"/>
                        <a:t>Day 1 solar cal.</a:t>
                      </a:r>
                    </a:p>
                  </a:txBody>
                  <a:tcPr anchor="ctr"/>
                </a:tc>
                <a:tc>
                  <a:txBody>
                    <a:bodyPr/>
                    <a:lstStyle/>
                    <a:p>
                      <a:pPr algn="ctr"/>
                      <a:r>
                        <a:rPr lang="en-US" sz="1400" dirty="0"/>
                        <a:t>Evaluate the initial calibration of solar channels.</a:t>
                      </a:r>
                    </a:p>
                  </a:txBody>
                  <a:tcPr anchor="ctr"/>
                </a:tc>
                <a:tc>
                  <a:txBody>
                    <a:bodyPr/>
                    <a:lstStyle/>
                    <a:p>
                      <a:pPr algn="ctr"/>
                      <a:r>
                        <a:rPr lang="en-US" sz="1400" dirty="0"/>
                        <a:t>Delivered the updated B02 K-LUT </a:t>
                      </a:r>
                    </a:p>
                  </a:txBody>
                  <a:tcPr anchor="ctr"/>
                </a:tc>
                <a:tc>
                  <a:txBody>
                    <a:bodyPr/>
                    <a:lstStyle/>
                    <a:p>
                      <a:pPr algn="ctr"/>
                      <a:r>
                        <a:rPr lang="en-US" sz="1400" b="0" dirty="0">
                          <a:solidFill>
                            <a:schemeClr val="tx1"/>
                          </a:solidFill>
                          <a:highlight>
                            <a:srgbClr val="00FF00"/>
                          </a:highlight>
                        </a:rPr>
                        <a:t>Minor</a:t>
                      </a:r>
                    </a:p>
                    <a:p>
                      <a:pPr algn="ctr"/>
                      <a:r>
                        <a:rPr lang="en-US" sz="1400" dirty="0"/>
                        <a:t>Account for the suspected beta-dependence.</a:t>
                      </a:r>
                    </a:p>
                  </a:txBody>
                  <a:tcPr marT="41564" marB="41564" anchor="ctr"/>
                </a:tc>
                <a:extLst>
                  <a:ext uri="{0D108BD9-81ED-4DB2-BD59-A6C34878D82A}">
                    <a16:rowId xmlns:a16="http://schemas.microsoft.com/office/drawing/2014/main" val="3557710729"/>
                  </a:ext>
                </a:extLst>
              </a:tr>
              <a:tr h="370840">
                <a:tc>
                  <a:txBody>
                    <a:bodyPr/>
                    <a:lstStyle/>
                    <a:p>
                      <a:pPr algn="ctr"/>
                      <a:r>
                        <a:rPr lang="en-US" sz="1400" dirty="0"/>
                        <a:t>PLPT-40</a:t>
                      </a:r>
                    </a:p>
                    <a:p>
                      <a:pPr algn="ctr"/>
                      <a:r>
                        <a:rPr lang="en-US" sz="1400" dirty="0"/>
                        <a:t>Space Chasing</a:t>
                      </a:r>
                    </a:p>
                  </a:txBody>
                  <a:tcPr anchor="ctr"/>
                </a:tc>
                <a:tc>
                  <a:txBody>
                    <a:bodyPr/>
                    <a:lstStyle/>
                    <a:p>
                      <a:pPr algn="ctr"/>
                      <a:r>
                        <a:rPr lang="en-US" sz="1400" dirty="0"/>
                        <a:t>Evaluate the IR spatial uniformity in East-West direction</a:t>
                      </a:r>
                    </a:p>
                  </a:txBody>
                  <a:tcPr anchor="ctr"/>
                </a:tc>
                <a:tc>
                  <a:txBody>
                    <a:bodyPr/>
                    <a:lstStyle/>
                    <a:p>
                      <a:pPr algn="ctr"/>
                      <a:r>
                        <a:rPr lang="en-US" sz="1400" dirty="0"/>
                        <a:t>Confirm that the scan mirror emissivity update is successful.</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rPr>
                        <a:t>None</a:t>
                      </a:r>
                    </a:p>
                  </a:txBody>
                  <a:tcPr marT="41564" marB="41564" anchor="ctr"/>
                </a:tc>
                <a:extLst>
                  <a:ext uri="{0D108BD9-81ED-4DB2-BD59-A6C34878D82A}">
                    <a16:rowId xmlns:a16="http://schemas.microsoft.com/office/drawing/2014/main" val="271554133"/>
                  </a:ext>
                </a:extLst>
              </a:tr>
              <a:tr h="370840">
                <a:tc>
                  <a:txBody>
                    <a:bodyPr/>
                    <a:lstStyle/>
                    <a:p>
                      <a:pPr algn="ctr"/>
                      <a:r>
                        <a:rPr lang="en-US" sz="1400" dirty="0"/>
                        <a:t>PLPT-41</a:t>
                      </a:r>
                    </a:p>
                    <a:p>
                      <a:pPr algn="ctr"/>
                      <a:r>
                        <a:rPr lang="en-US" sz="1400" dirty="0"/>
                        <a:t>Space NSS</a:t>
                      </a:r>
                    </a:p>
                  </a:txBody>
                  <a:tcPr anchor="ctr"/>
                </a:tc>
                <a:tc>
                  <a:txBody>
                    <a:bodyPr/>
                    <a:lstStyle/>
                    <a:p>
                      <a:pPr algn="ctr"/>
                      <a:r>
                        <a:rPr lang="en-US" sz="1400" dirty="0"/>
                        <a:t>Evaluate the IR spatial uniformity in North-South direction</a:t>
                      </a:r>
                    </a:p>
                  </a:txBody>
                  <a:tcPr anchor="ctr"/>
                </a:tc>
                <a:tc>
                  <a:txBody>
                    <a:bodyPr/>
                    <a:lstStyle/>
                    <a:p>
                      <a:pPr algn="ctr"/>
                      <a:r>
                        <a:rPr lang="en-US" sz="1400" dirty="0"/>
                        <a:t>Preliminary results suggest reasonable scan mirror emissivity in the NS direction.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rPr>
                        <a:t>None</a:t>
                      </a:r>
                    </a:p>
                  </a:txBody>
                  <a:tcPr marT="41564" marB="41564" anchor="ctr"/>
                </a:tc>
                <a:extLst>
                  <a:ext uri="{0D108BD9-81ED-4DB2-BD59-A6C34878D82A}">
                    <a16:rowId xmlns:a16="http://schemas.microsoft.com/office/drawing/2014/main" val="765443996"/>
                  </a:ext>
                </a:extLst>
              </a:tr>
            </a:tbl>
          </a:graphicData>
        </a:graphic>
      </p:graphicFrame>
    </p:spTree>
    <p:extLst>
      <p:ext uri="{BB962C8B-B14F-4D97-AF65-F5344CB8AC3E}">
        <p14:creationId xmlns:p14="http://schemas.microsoft.com/office/powerpoint/2010/main" val="31747891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E7AA5-E00C-4DF3-A554-EC71A88C6A99}"/>
              </a:ext>
            </a:extLst>
          </p:cNvPr>
          <p:cNvSpPr>
            <a:spLocks noGrp="1"/>
          </p:cNvSpPr>
          <p:nvPr>
            <p:ph type="title"/>
          </p:nvPr>
        </p:nvSpPr>
        <p:spPr/>
        <p:txBody>
          <a:bodyPr/>
          <a:lstStyle/>
          <a:p>
            <a:r>
              <a:rPr lang="en-US" dirty="0"/>
              <a:t>Key performance</a:t>
            </a:r>
          </a:p>
        </p:txBody>
      </p:sp>
      <p:sp>
        <p:nvSpPr>
          <p:cNvPr id="3" name="Text Placeholder 2">
            <a:extLst>
              <a:ext uri="{FF2B5EF4-FFF2-40B4-BE49-F238E27FC236}">
                <a16:creationId xmlns:a16="http://schemas.microsoft.com/office/drawing/2014/main" id="{E49BB8E3-FABD-42C1-B49C-BF485F70E1DE}"/>
              </a:ext>
            </a:extLst>
          </p:cNvPr>
          <p:cNvSpPr>
            <a:spLocks noGrp="1"/>
          </p:cNvSpPr>
          <p:nvPr>
            <p:ph type="body" idx="1"/>
          </p:nvPr>
        </p:nvSpPr>
        <p:spPr/>
        <p:txBody>
          <a:bodyPr/>
          <a:lstStyle/>
          <a:p>
            <a:endParaRPr lang="en-US" dirty="0"/>
          </a:p>
        </p:txBody>
      </p:sp>
      <p:sp>
        <p:nvSpPr>
          <p:cNvPr id="4" name="Date Placeholder 3">
            <a:extLst>
              <a:ext uri="{FF2B5EF4-FFF2-40B4-BE49-F238E27FC236}">
                <a16:creationId xmlns:a16="http://schemas.microsoft.com/office/drawing/2014/main" id="{DB6404D9-B5E6-480C-87F6-06E31CB3B706}"/>
              </a:ext>
            </a:extLst>
          </p:cNvPr>
          <p:cNvSpPr>
            <a:spLocks noGrp="1"/>
          </p:cNvSpPr>
          <p:nvPr>
            <p:ph type="dt" sz="half" idx="2"/>
          </p:nvPr>
        </p:nvSpPr>
        <p:spPr/>
        <p:txBody>
          <a:bodyPr/>
          <a:lstStyle/>
          <a:p>
            <a:fld id="{84CFED98-FA62-4FDA-9053-9C01749CA34D}" type="datetime1">
              <a:rPr lang="en-US" smtClean="0"/>
              <a:t>7/28/2022</a:t>
            </a:fld>
            <a:endParaRPr lang="en-US" dirty="0"/>
          </a:p>
        </p:txBody>
      </p:sp>
      <p:sp>
        <p:nvSpPr>
          <p:cNvPr id="5" name="Footer Placeholder 4">
            <a:extLst>
              <a:ext uri="{FF2B5EF4-FFF2-40B4-BE49-F238E27FC236}">
                <a16:creationId xmlns:a16="http://schemas.microsoft.com/office/drawing/2014/main" id="{7C2A6CF7-E500-4813-A456-859D85388031}"/>
              </a:ext>
            </a:extLst>
          </p:cNvPr>
          <p:cNvSpPr>
            <a:spLocks noGrp="1"/>
          </p:cNvSpPr>
          <p:nvPr>
            <p:ph type="ftr" sz="quarter" idx="3"/>
          </p:nvPr>
        </p:nvSpPr>
        <p:spPr/>
        <p:txBody>
          <a:bodyPr/>
          <a:lstStyle/>
          <a:p>
            <a:r>
              <a:rPr lang="en-US" dirty="0"/>
              <a:t>PS-PVR for Provisional Maturity of GOES-18 ABI L1b and CMI Products</a:t>
            </a:r>
          </a:p>
        </p:txBody>
      </p:sp>
      <p:sp>
        <p:nvSpPr>
          <p:cNvPr id="6" name="Slide Number Placeholder 5">
            <a:extLst>
              <a:ext uri="{FF2B5EF4-FFF2-40B4-BE49-F238E27FC236}">
                <a16:creationId xmlns:a16="http://schemas.microsoft.com/office/drawing/2014/main" id="{D9CFB75C-91B1-4B00-9B3D-5DCC22ECA1C1}"/>
              </a:ext>
            </a:extLst>
          </p:cNvPr>
          <p:cNvSpPr>
            <a:spLocks noGrp="1"/>
          </p:cNvSpPr>
          <p:nvPr>
            <p:ph type="sldNum" sz="quarter" idx="4"/>
          </p:nvPr>
        </p:nvSpPr>
        <p:spPr/>
        <p:txBody>
          <a:bodyPr/>
          <a:lstStyle/>
          <a:p>
            <a:fld id="{24AD0344-B142-42FF-A24F-67F68BAAC27D}" type="slidenum">
              <a:rPr lang="en-US" smtClean="0"/>
              <a:pPr/>
              <a:t>8</a:t>
            </a:fld>
            <a:endParaRPr lang="en-US" dirty="0"/>
          </a:p>
        </p:txBody>
      </p:sp>
    </p:spTree>
    <p:extLst>
      <p:ext uri="{BB962C8B-B14F-4D97-AF65-F5344CB8AC3E}">
        <p14:creationId xmlns:p14="http://schemas.microsoft.com/office/powerpoint/2010/main" val="37549537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48525-F380-4DC1-8ECD-479200E81625}"/>
              </a:ext>
            </a:extLst>
          </p:cNvPr>
          <p:cNvSpPr>
            <a:spLocks noGrp="1"/>
          </p:cNvSpPr>
          <p:nvPr>
            <p:ph type="title"/>
          </p:nvPr>
        </p:nvSpPr>
        <p:spPr/>
        <p:txBody>
          <a:bodyPr>
            <a:normAutofit fontScale="90000"/>
          </a:bodyPr>
          <a:lstStyle/>
          <a:p>
            <a:r>
              <a:rPr lang="en-US" dirty="0"/>
              <a:t>Overview</a:t>
            </a:r>
          </a:p>
        </p:txBody>
      </p:sp>
      <p:sp>
        <p:nvSpPr>
          <p:cNvPr id="3" name="Content Placeholder 2">
            <a:extLst>
              <a:ext uri="{FF2B5EF4-FFF2-40B4-BE49-F238E27FC236}">
                <a16:creationId xmlns:a16="http://schemas.microsoft.com/office/drawing/2014/main" id="{4C6F1176-2672-4310-8A5E-4130E7DC8FDF}"/>
              </a:ext>
            </a:extLst>
          </p:cNvPr>
          <p:cNvSpPr>
            <a:spLocks noGrp="1"/>
          </p:cNvSpPr>
          <p:nvPr>
            <p:ph idx="1"/>
          </p:nvPr>
        </p:nvSpPr>
        <p:spPr/>
        <p:txBody>
          <a:bodyPr>
            <a:normAutofit fontScale="92500" lnSpcReduction="10000"/>
          </a:bodyPr>
          <a:lstStyle/>
          <a:p>
            <a:r>
              <a:rPr lang="en-US" dirty="0"/>
              <a:t>Radiometric Calibration</a:t>
            </a:r>
          </a:p>
          <a:p>
            <a:pPr lvl="1"/>
            <a:r>
              <a:rPr lang="en-US" dirty="0"/>
              <a:t>Solar (&lt; 3 µm, Channels 1-6) and infrared (&gt; 3 µm, Channels 7-16) channels.</a:t>
            </a:r>
          </a:p>
          <a:p>
            <a:pPr lvl="1"/>
            <a:r>
              <a:rPr lang="en-US" dirty="0"/>
              <a:t>Accuracy, precision (noise), repeatability, and stability.</a:t>
            </a:r>
          </a:p>
          <a:p>
            <a:pPr lvl="2"/>
            <a:r>
              <a:rPr lang="en-US" dirty="0"/>
              <a:t>Repeatability tests will be fully reported in full Validation review. Some results related to known issues such as PICA and barcode artifact will be reported.</a:t>
            </a:r>
          </a:p>
          <a:p>
            <a:pPr lvl="2"/>
            <a:r>
              <a:rPr lang="en-US" dirty="0"/>
              <a:t>Will note the absence of instability, not a full report of the required stability.</a:t>
            </a:r>
          </a:p>
          <a:p>
            <a:r>
              <a:rPr lang="en-US" dirty="0"/>
              <a:t>Image Navigation and Registration</a:t>
            </a:r>
          </a:p>
          <a:p>
            <a:pPr lvl="1"/>
            <a:r>
              <a:rPr lang="en-US" dirty="0"/>
              <a:t>Overall error; frame-to-frame; within frame.</a:t>
            </a:r>
          </a:p>
          <a:p>
            <a:pPr lvl="1"/>
            <a:r>
              <a:rPr lang="en-US" dirty="0"/>
              <a:t>Channel-to-channel registration.</a:t>
            </a:r>
          </a:p>
          <a:p>
            <a:pPr lvl="1"/>
            <a:r>
              <a:rPr lang="en-US" dirty="0"/>
              <a:t>Swath-to-swath registration.</a:t>
            </a:r>
          </a:p>
          <a:p>
            <a:r>
              <a:rPr lang="en-US" dirty="0"/>
              <a:t>Notable Issues</a:t>
            </a:r>
          </a:p>
          <a:p>
            <a:pPr lvl="1"/>
            <a:r>
              <a:rPr lang="en-US" dirty="0"/>
              <a:t>Scan mirror emissivity (PICA).</a:t>
            </a:r>
          </a:p>
          <a:p>
            <a:pPr lvl="1"/>
            <a:r>
              <a:rPr lang="en-US" dirty="0"/>
              <a:t>Channel 2 (0.64 µm) bias.</a:t>
            </a:r>
          </a:p>
          <a:p>
            <a:pPr lvl="1"/>
            <a:r>
              <a:rPr lang="en-US" dirty="0"/>
              <a:t>Downward trend of solar channel gains</a:t>
            </a:r>
          </a:p>
          <a:p>
            <a:pPr lvl="1"/>
            <a:r>
              <a:rPr lang="en-US" dirty="0"/>
              <a:t>Channel 7 (3.9 µm) noise.</a:t>
            </a:r>
          </a:p>
        </p:txBody>
      </p:sp>
      <p:sp>
        <p:nvSpPr>
          <p:cNvPr id="4" name="Date Placeholder 3">
            <a:extLst>
              <a:ext uri="{FF2B5EF4-FFF2-40B4-BE49-F238E27FC236}">
                <a16:creationId xmlns:a16="http://schemas.microsoft.com/office/drawing/2014/main" id="{EA45C144-7FCD-4FBF-A965-6479CAB2A28F}"/>
              </a:ext>
            </a:extLst>
          </p:cNvPr>
          <p:cNvSpPr>
            <a:spLocks noGrp="1"/>
          </p:cNvSpPr>
          <p:nvPr>
            <p:ph type="dt" sz="half" idx="2"/>
          </p:nvPr>
        </p:nvSpPr>
        <p:spPr/>
        <p:txBody>
          <a:bodyPr/>
          <a:lstStyle/>
          <a:p>
            <a:fld id="{49F33002-CA6F-4069-AB81-5C5B6BE5F8D4}" type="datetime1">
              <a:rPr lang="en-US" smtClean="0"/>
              <a:t>7/28/2022</a:t>
            </a:fld>
            <a:endParaRPr lang="en-US" dirty="0"/>
          </a:p>
        </p:txBody>
      </p:sp>
      <p:sp>
        <p:nvSpPr>
          <p:cNvPr id="5" name="Footer Placeholder 4">
            <a:extLst>
              <a:ext uri="{FF2B5EF4-FFF2-40B4-BE49-F238E27FC236}">
                <a16:creationId xmlns:a16="http://schemas.microsoft.com/office/drawing/2014/main" id="{F8E03814-BE5A-4925-8579-7A8F62EE6D94}"/>
              </a:ext>
            </a:extLst>
          </p:cNvPr>
          <p:cNvSpPr>
            <a:spLocks noGrp="1"/>
          </p:cNvSpPr>
          <p:nvPr>
            <p:ph type="ftr" sz="quarter" idx="3"/>
          </p:nvPr>
        </p:nvSpPr>
        <p:spPr/>
        <p:txBody>
          <a:bodyPr/>
          <a:lstStyle/>
          <a:p>
            <a:r>
              <a:rPr lang="en-US" dirty="0"/>
              <a:t>PS-PVR for Provisional Maturity of GOES-18 ABI L1b and CMI Products</a:t>
            </a:r>
          </a:p>
        </p:txBody>
      </p:sp>
      <p:sp>
        <p:nvSpPr>
          <p:cNvPr id="6" name="Slide Number Placeholder 5">
            <a:extLst>
              <a:ext uri="{FF2B5EF4-FFF2-40B4-BE49-F238E27FC236}">
                <a16:creationId xmlns:a16="http://schemas.microsoft.com/office/drawing/2014/main" id="{C53560F3-1EC3-423C-A660-9ACC0B5D49FD}"/>
              </a:ext>
            </a:extLst>
          </p:cNvPr>
          <p:cNvSpPr>
            <a:spLocks noGrp="1"/>
          </p:cNvSpPr>
          <p:nvPr>
            <p:ph type="sldNum" sz="quarter" idx="4"/>
          </p:nvPr>
        </p:nvSpPr>
        <p:spPr/>
        <p:txBody>
          <a:bodyPr/>
          <a:lstStyle/>
          <a:p>
            <a:fld id="{24AD0344-B142-42FF-A24F-67F68BAAC27D}" type="slidenum">
              <a:rPr lang="en-US" smtClean="0"/>
              <a:pPr/>
              <a:t>9</a:t>
            </a:fld>
            <a:endParaRPr lang="en-US" dirty="0"/>
          </a:p>
        </p:txBody>
      </p:sp>
    </p:spTree>
    <p:extLst>
      <p:ext uri="{BB962C8B-B14F-4D97-AF65-F5344CB8AC3E}">
        <p14:creationId xmlns:p14="http://schemas.microsoft.com/office/powerpoint/2010/main" val="3238787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2" end="1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38422</TotalTime>
  <Words>5179</Words>
  <Application>Microsoft Office PowerPoint</Application>
  <PresentationFormat>Widescreen</PresentationFormat>
  <Paragraphs>643</Paragraphs>
  <Slides>59</Slides>
  <Notes>6</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59</vt:i4>
      </vt:variant>
    </vt:vector>
  </HeadingPairs>
  <TitlesOfParts>
    <vt:vector size="67" baseType="lpstr">
      <vt:lpstr>Arial</vt:lpstr>
      <vt:lpstr>Calibri</vt:lpstr>
      <vt:lpstr>Courier New</vt:lpstr>
      <vt:lpstr>Noto Sans Symbols</vt:lpstr>
      <vt:lpstr>Symbol</vt:lpstr>
      <vt:lpstr>Times New Roman</vt:lpstr>
      <vt:lpstr>Wingdings</vt:lpstr>
      <vt:lpstr>1_Office Theme</vt:lpstr>
      <vt:lpstr>PowerPoint Presentation</vt:lpstr>
      <vt:lpstr>Presentation Outline</vt:lpstr>
      <vt:lpstr>introduction</vt:lpstr>
      <vt:lpstr>Background</vt:lpstr>
      <vt:lpstr>Scope and Organization</vt:lpstr>
      <vt:lpstr>PLPT for Provisional (1/2)</vt:lpstr>
      <vt:lpstr>PLPT for Provisional (2/2)</vt:lpstr>
      <vt:lpstr>Key performance</vt:lpstr>
      <vt:lpstr>Overview</vt:lpstr>
      <vt:lpstr>Radiometric calibration</vt:lpstr>
      <vt:lpstr>VNIR Noise (SNR) is better than MRD …</vt:lpstr>
      <vt:lpstr>… and than GOES-16/17 (for 11 of 12 cases)</vt:lpstr>
      <vt:lpstr>VNIR Radiances Are Accurate</vt:lpstr>
      <vt:lpstr>IR Noise (NEdT) is many times better than MRD …</vt:lpstr>
      <vt:lpstr>IR Noise (NEdT) is many times better than MRD …</vt:lpstr>
      <vt:lpstr>IR Noise (NEdT) is many times better than MRD …</vt:lpstr>
      <vt:lpstr>IR Noise (NEdT) is many times better than MRD …</vt:lpstr>
      <vt:lpstr>IR Noise (NEdT) is many times better than MRD …</vt:lpstr>
      <vt:lpstr>IR Noise (NEdT) is many times better than MRD …</vt:lpstr>
      <vt:lpstr>IR Noise (NEdT) is many times better than MRD …</vt:lpstr>
      <vt:lpstr>IR Noise (NEdT) is many times better than MRD …</vt:lpstr>
      <vt:lpstr>IR Noise (NEdT) is many times better than MRD …</vt:lpstr>
      <vt:lpstr>IR Noise (NEdT) is many times better than MRD …</vt:lpstr>
      <vt:lpstr>… and is comparable to GOES-16</vt:lpstr>
      <vt:lpstr>IR Radiances Are Accurate …</vt:lpstr>
      <vt:lpstr>… and Stable</vt:lpstr>
      <vt:lpstr>Image navigation and registration</vt:lpstr>
      <vt:lpstr>Navigation (NAV) is accurate …</vt:lpstr>
      <vt:lpstr>… and stable</vt:lpstr>
      <vt:lpstr>Frame-Frame Registration (FFR) is accurate …</vt:lpstr>
      <vt:lpstr>… and stable</vt:lpstr>
      <vt:lpstr>Within Frame Registration (WIFR)</vt:lpstr>
      <vt:lpstr>… and stable</vt:lpstr>
      <vt:lpstr>Channel-Channel Registration (CCR) is accurate …</vt:lpstr>
      <vt:lpstr>… and stable – within FPA</vt:lpstr>
      <vt:lpstr>… and stable – MWIR</vt:lpstr>
      <vt:lpstr>… and stable – VNIR &amp; LWIR</vt:lpstr>
      <vt:lpstr>Swath-Swath Registration (SSR) is accurate …</vt:lpstr>
      <vt:lpstr>… and stable</vt:lpstr>
      <vt:lpstr>Notable issues</vt:lpstr>
      <vt:lpstr>Periodic Infrared Calibration Anomaly (PICA)</vt:lpstr>
      <vt:lpstr>PICA and Scan Mirror Emissivity</vt:lpstr>
      <vt:lpstr>Channel 2 Bias and K-LUT</vt:lpstr>
      <vt:lpstr>Channel 2 Bias and K-LUT</vt:lpstr>
      <vt:lpstr>Downward Trend of Solar Channel Gains</vt:lpstr>
      <vt:lpstr>High NEdT for GOES-18 ABI Channel 7</vt:lpstr>
      <vt:lpstr>Also Found Vertical Striping</vt:lpstr>
      <vt:lpstr>Within SPEC Noise Can Be Non-Random</vt:lpstr>
      <vt:lpstr>The non-random noise may contribute to the barcode artifact …</vt:lpstr>
      <vt:lpstr>… esp. Those of Time or Channel Differences</vt:lpstr>
      <vt:lpstr>Characteristics</vt:lpstr>
      <vt:lpstr>Characteristics</vt:lpstr>
      <vt:lpstr>Summary of Channel 7 Noise</vt:lpstr>
      <vt:lpstr>Maturity Assessment</vt:lpstr>
      <vt:lpstr>Provisional Maturity Criteria</vt:lpstr>
      <vt:lpstr>Provisional Maturity Criteria</vt:lpstr>
      <vt:lpstr>Past and Current Status, and Future Outlook</vt:lpstr>
      <vt:lpstr>Path to Full Validation</vt:lpstr>
      <vt:lpstr>Summary and Recommendations</vt:lpstr>
    </vt:vector>
  </TitlesOfParts>
  <Company>DOC\NOAA\NESDIS\OACIO-S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Xiangqian Wu</dc:creator>
  <cp:lastModifiedBy>Xiangqian Wu</cp:lastModifiedBy>
  <cp:revision>537</cp:revision>
  <dcterms:created xsi:type="dcterms:W3CDTF">2018-05-13T12:07:38Z</dcterms:created>
  <dcterms:modified xsi:type="dcterms:W3CDTF">2022-07-29T12:34:43Z</dcterms:modified>
</cp:coreProperties>
</file>